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0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1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2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3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4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5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6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0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1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2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4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6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7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64" r:id="rId2"/>
    <p:sldMasterId id="2147484696" r:id="rId3"/>
    <p:sldMasterId id="2147485054" r:id="rId4"/>
    <p:sldMasterId id="2147485068" r:id="rId5"/>
    <p:sldMasterId id="2147485137" r:id="rId6"/>
    <p:sldMasterId id="2147485468" r:id="rId7"/>
    <p:sldMasterId id="2147485496" r:id="rId8"/>
    <p:sldMasterId id="2147485509" r:id="rId9"/>
    <p:sldMasterId id="2147485522" r:id="rId10"/>
    <p:sldMasterId id="2147485536" r:id="rId11"/>
    <p:sldMasterId id="2147485549" r:id="rId12"/>
    <p:sldMasterId id="2147485562" r:id="rId13"/>
    <p:sldMasterId id="2147485574" r:id="rId14"/>
    <p:sldMasterId id="2147485586" r:id="rId15"/>
    <p:sldMasterId id="2147485599" r:id="rId16"/>
    <p:sldMasterId id="2147485611" r:id="rId17"/>
  </p:sldMasterIdLst>
  <p:notesMasterIdLst>
    <p:notesMasterId r:id="rId127"/>
  </p:notesMasterIdLst>
  <p:sldIdLst>
    <p:sldId id="4453" r:id="rId18"/>
    <p:sldId id="674" r:id="rId19"/>
    <p:sldId id="1157" r:id="rId20"/>
    <p:sldId id="1376" r:id="rId21"/>
    <p:sldId id="1378" r:id="rId22"/>
    <p:sldId id="4474" r:id="rId23"/>
    <p:sldId id="4475" r:id="rId24"/>
    <p:sldId id="4476" r:id="rId25"/>
    <p:sldId id="4477" r:id="rId26"/>
    <p:sldId id="4478" r:id="rId27"/>
    <p:sldId id="4479" r:id="rId28"/>
    <p:sldId id="4480" r:id="rId29"/>
    <p:sldId id="4481" r:id="rId30"/>
    <p:sldId id="4482" r:id="rId31"/>
    <p:sldId id="4483" r:id="rId32"/>
    <p:sldId id="4484" r:id="rId33"/>
    <p:sldId id="4485" r:id="rId34"/>
    <p:sldId id="4493" r:id="rId35"/>
    <p:sldId id="4486" r:id="rId36"/>
    <p:sldId id="4487" r:id="rId37"/>
    <p:sldId id="4488" r:id="rId38"/>
    <p:sldId id="4489" r:id="rId39"/>
    <p:sldId id="4499" r:id="rId40"/>
    <p:sldId id="4500" r:id="rId41"/>
    <p:sldId id="4501" r:id="rId42"/>
    <p:sldId id="4507" r:id="rId43"/>
    <p:sldId id="4503" r:id="rId44"/>
    <p:sldId id="4504" r:id="rId45"/>
    <p:sldId id="4505" r:id="rId46"/>
    <p:sldId id="4506" r:id="rId47"/>
    <p:sldId id="4508" r:id="rId48"/>
    <p:sldId id="4509" r:id="rId49"/>
    <p:sldId id="4510" r:id="rId50"/>
    <p:sldId id="4511" r:id="rId51"/>
    <p:sldId id="4513" r:id="rId52"/>
    <p:sldId id="4497" r:id="rId53"/>
    <p:sldId id="4490" r:id="rId54"/>
    <p:sldId id="1298" r:id="rId55"/>
    <p:sldId id="1392" r:id="rId56"/>
    <p:sldId id="1327" r:id="rId57"/>
    <p:sldId id="1328" r:id="rId58"/>
    <p:sldId id="1329" r:id="rId59"/>
    <p:sldId id="1331" r:id="rId60"/>
    <p:sldId id="1332" r:id="rId61"/>
    <p:sldId id="4533" r:id="rId62"/>
    <p:sldId id="3584" r:id="rId63"/>
    <p:sldId id="761" r:id="rId64"/>
    <p:sldId id="3586" r:id="rId65"/>
    <p:sldId id="3943" r:id="rId66"/>
    <p:sldId id="3944" r:id="rId67"/>
    <p:sldId id="3945" r:id="rId68"/>
    <p:sldId id="3946" r:id="rId69"/>
    <p:sldId id="3947" r:id="rId70"/>
    <p:sldId id="3719" r:id="rId71"/>
    <p:sldId id="3950" r:id="rId72"/>
    <p:sldId id="3720" r:id="rId73"/>
    <p:sldId id="4838" r:id="rId74"/>
    <p:sldId id="3721" r:id="rId75"/>
    <p:sldId id="3722" r:id="rId76"/>
    <p:sldId id="1513" r:id="rId77"/>
    <p:sldId id="1512" r:id="rId78"/>
    <p:sldId id="4699" r:id="rId79"/>
    <p:sldId id="3723" r:id="rId80"/>
    <p:sldId id="3602" r:id="rId81"/>
    <p:sldId id="5222" r:id="rId82"/>
    <p:sldId id="5223" r:id="rId83"/>
    <p:sldId id="4514" r:id="rId84"/>
    <p:sldId id="4515" r:id="rId85"/>
    <p:sldId id="5227" r:id="rId86"/>
    <p:sldId id="5225" r:id="rId87"/>
    <p:sldId id="5226" r:id="rId88"/>
    <p:sldId id="4498" r:id="rId89"/>
    <p:sldId id="4491" r:id="rId90"/>
    <p:sldId id="4527" r:id="rId91"/>
    <p:sldId id="4496" r:id="rId92"/>
    <p:sldId id="1341" r:id="rId93"/>
    <p:sldId id="5224" r:id="rId94"/>
    <p:sldId id="1342" r:id="rId95"/>
    <p:sldId id="4512" r:id="rId96"/>
    <p:sldId id="1344" r:id="rId97"/>
    <p:sldId id="1345" r:id="rId98"/>
    <p:sldId id="1346" r:id="rId99"/>
    <p:sldId id="1347" r:id="rId100"/>
    <p:sldId id="1348" r:id="rId101"/>
    <p:sldId id="1349" r:id="rId102"/>
    <p:sldId id="1350" r:id="rId103"/>
    <p:sldId id="1351" r:id="rId104"/>
    <p:sldId id="1352" r:id="rId105"/>
    <p:sldId id="1353" r:id="rId106"/>
    <p:sldId id="1354" r:id="rId107"/>
    <p:sldId id="1403" r:id="rId108"/>
    <p:sldId id="1404" r:id="rId109"/>
    <p:sldId id="1405" r:id="rId110"/>
    <p:sldId id="1357" r:id="rId111"/>
    <p:sldId id="1406" r:id="rId112"/>
    <p:sldId id="1407" r:id="rId113"/>
    <p:sldId id="1408" r:id="rId114"/>
    <p:sldId id="1409" r:id="rId115"/>
    <p:sldId id="1410" r:id="rId116"/>
    <p:sldId id="1411" r:id="rId117"/>
    <p:sldId id="1412" r:id="rId118"/>
    <p:sldId id="1413" r:id="rId119"/>
    <p:sldId id="1414" r:id="rId120"/>
    <p:sldId id="1415" r:id="rId121"/>
    <p:sldId id="1417" r:id="rId122"/>
    <p:sldId id="1418" r:id="rId123"/>
    <p:sldId id="1419" r:id="rId124"/>
    <p:sldId id="1420" r:id="rId125"/>
    <p:sldId id="1382" r:id="rId1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6"/>
    <p:restoredTop sz="94714"/>
  </p:normalViewPr>
  <p:slideViewPr>
    <p:cSldViewPr>
      <p:cViewPr varScale="1">
        <p:scale>
          <a:sx n="102" d="100"/>
          <a:sy n="102" d="100"/>
        </p:scale>
        <p:origin x="33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0.xml"/><Relationship Id="rId21" Type="http://schemas.openxmlformats.org/officeDocument/2006/relationships/slide" Target="slides/slide4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63" Type="http://schemas.openxmlformats.org/officeDocument/2006/relationships/slide" Target="slides/slide46.xml"/><Relationship Id="rId68" Type="http://schemas.openxmlformats.org/officeDocument/2006/relationships/slide" Target="slides/slide51.xml"/><Relationship Id="rId84" Type="http://schemas.openxmlformats.org/officeDocument/2006/relationships/slide" Target="slides/slide67.xml"/><Relationship Id="rId89" Type="http://schemas.openxmlformats.org/officeDocument/2006/relationships/slide" Target="slides/slide72.xml"/><Relationship Id="rId112" Type="http://schemas.openxmlformats.org/officeDocument/2006/relationships/slide" Target="slides/slide95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90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74" Type="http://schemas.openxmlformats.org/officeDocument/2006/relationships/slide" Target="slides/slide57.xml"/><Relationship Id="rId79" Type="http://schemas.openxmlformats.org/officeDocument/2006/relationships/slide" Target="slides/slide62.xml"/><Relationship Id="rId102" Type="http://schemas.openxmlformats.org/officeDocument/2006/relationships/slide" Target="slides/slide85.xml"/><Relationship Id="rId123" Type="http://schemas.openxmlformats.org/officeDocument/2006/relationships/slide" Target="slides/slide106.xml"/><Relationship Id="rId12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3.xml"/><Relationship Id="rId95" Type="http://schemas.openxmlformats.org/officeDocument/2006/relationships/slide" Target="slides/slide78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64" Type="http://schemas.openxmlformats.org/officeDocument/2006/relationships/slide" Target="slides/slide47.xml"/><Relationship Id="rId69" Type="http://schemas.openxmlformats.org/officeDocument/2006/relationships/slide" Target="slides/slide52.xml"/><Relationship Id="rId113" Type="http://schemas.openxmlformats.org/officeDocument/2006/relationships/slide" Target="slides/slide96.xml"/><Relationship Id="rId118" Type="http://schemas.openxmlformats.org/officeDocument/2006/relationships/slide" Target="slides/slide101.xml"/><Relationship Id="rId80" Type="http://schemas.openxmlformats.org/officeDocument/2006/relationships/slide" Target="slides/slide63.xml"/><Relationship Id="rId85" Type="http://schemas.openxmlformats.org/officeDocument/2006/relationships/slide" Target="slides/slide68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59" Type="http://schemas.openxmlformats.org/officeDocument/2006/relationships/slide" Target="slides/slide42.xml"/><Relationship Id="rId103" Type="http://schemas.openxmlformats.org/officeDocument/2006/relationships/slide" Target="slides/slide86.xml"/><Relationship Id="rId108" Type="http://schemas.openxmlformats.org/officeDocument/2006/relationships/slide" Target="slides/slide91.xml"/><Relationship Id="rId124" Type="http://schemas.openxmlformats.org/officeDocument/2006/relationships/slide" Target="slides/slide107.xml"/><Relationship Id="rId129" Type="http://schemas.openxmlformats.org/officeDocument/2006/relationships/viewProps" Target="viewProps.xml"/><Relationship Id="rId54" Type="http://schemas.openxmlformats.org/officeDocument/2006/relationships/slide" Target="slides/slide37.xml"/><Relationship Id="rId70" Type="http://schemas.openxmlformats.org/officeDocument/2006/relationships/slide" Target="slides/slide53.xml"/><Relationship Id="rId75" Type="http://schemas.openxmlformats.org/officeDocument/2006/relationships/slide" Target="slides/slide58.xml"/><Relationship Id="rId91" Type="http://schemas.openxmlformats.org/officeDocument/2006/relationships/slide" Target="slides/slide74.xml"/><Relationship Id="rId96" Type="http://schemas.openxmlformats.org/officeDocument/2006/relationships/slide" Target="slides/slide7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49" Type="http://schemas.openxmlformats.org/officeDocument/2006/relationships/slide" Target="slides/slide32.xml"/><Relationship Id="rId114" Type="http://schemas.openxmlformats.org/officeDocument/2006/relationships/slide" Target="slides/slide97.xml"/><Relationship Id="rId119" Type="http://schemas.openxmlformats.org/officeDocument/2006/relationships/slide" Target="slides/slide102.xml"/><Relationship Id="rId44" Type="http://schemas.openxmlformats.org/officeDocument/2006/relationships/slide" Target="slides/slide27.xml"/><Relationship Id="rId60" Type="http://schemas.openxmlformats.org/officeDocument/2006/relationships/slide" Target="slides/slide43.xml"/><Relationship Id="rId65" Type="http://schemas.openxmlformats.org/officeDocument/2006/relationships/slide" Target="slides/slide48.xml"/><Relationship Id="rId81" Type="http://schemas.openxmlformats.org/officeDocument/2006/relationships/slide" Target="slides/slide64.xml"/><Relationship Id="rId86" Type="http://schemas.openxmlformats.org/officeDocument/2006/relationships/slide" Target="slides/slide69.xml"/><Relationship Id="rId130" Type="http://schemas.openxmlformats.org/officeDocument/2006/relationships/theme" Target="theme/theme1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39" Type="http://schemas.openxmlformats.org/officeDocument/2006/relationships/slide" Target="slides/slide22.xml"/><Relationship Id="rId109" Type="http://schemas.openxmlformats.org/officeDocument/2006/relationships/slide" Target="slides/slide92.xml"/><Relationship Id="rId34" Type="http://schemas.openxmlformats.org/officeDocument/2006/relationships/slide" Target="slides/slide17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76" Type="http://schemas.openxmlformats.org/officeDocument/2006/relationships/slide" Target="slides/slide59.xml"/><Relationship Id="rId97" Type="http://schemas.openxmlformats.org/officeDocument/2006/relationships/slide" Target="slides/slide80.xml"/><Relationship Id="rId104" Type="http://schemas.openxmlformats.org/officeDocument/2006/relationships/slide" Target="slides/slide87.xml"/><Relationship Id="rId120" Type="http://schemas.openxmlformats.org/officeDocument/2006/relationships/slide" Target="slides/slide103.xml"/><Relationship Id="rId125" Type="http://schemas.openxmlformats.org/officeDocument/2006/relationships/slide" Target="slides/slide10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4.xml"/><Relationship Id="rId92" Type="http://schemas.openxmlformats.org/officeDocument/2006/relationships/slide" Target="slides/slide7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2.xml"/><Relationship Id="rId24" Type="http://schemas.openxmlformats.org/officeDocument/2006/relationships/slide" Target="slides/slide7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66" Type="http://schemas.openxmlformats.org/officeDocument/2006/relationships/slide" Target="slides/slide49.xml"/><Relationship Id="rId87" Type="http://schemas.openxmlformats.org/officeDocument/2006/relationships/slide" Target="slides/slide70.xml"/><Relationship Id="rId110" Type="http://schemas.openxmlformats.org/officeDocument/2006/relationships/slide" Target="slides/slide93.xml"/><Relationship Id="rId115" Type="http://schemas.openxmlformats.org/officeDocument/2006/relationships/slide" Target="slides/slide98.xml"/><Relationship Id="rId131" Type="http://schemas.openxmlformats.org/officeDocument/2006/relationships/tableStyles" Target="tableStyles.xml"/><Relationship Id="rId61" Type="http://schemas.openxmlformats.org/officeDocument/2006/relationships/slide" Target="slides/slide44.xml"/><Relationship Id="rId82" Type="http://schemas.openxmlformats.org/officeDocument/2006/relationships/slide" Target="slides/slide65.xml"/><Relationship Id="rId19" Type="http://schemas.openxmlformats.org/officeDocument/2006/relationships/slide" Target="slides/slide2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56" Type="http://schemas.openxmlformats.org/officeDocument/2006/relationships/slide" Target="slides/slide39.xml"/><Relationship Id="rId77" Type="http://schemas.openxmlformats.org/officeDocument/2006/relationships/slide" Target="slides/slide60.xml"/><Relationship Id="rId100" Type="http://schemas.openxmlformats.org/officeDocument/2006/relationships/slide" Target="slides/slide83.xml"/><Relationship Id="rId105" Type="http://schemas.openxmlformats.org/officeDocument/2006/relationships/slide" Target="slides/slide88.xml"/><Relationship Id="rId126" Type="http://schemas.openxmlformats.org/officeDocument/2006/relationships/slide" Target="slides/slide10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72" Type="http://schemas.openxmlformats.org/officeDocument/2006/relationships/slide" Target="slides/slide55.xml"/><Relationship Id="rId93" Type="http://schemas.openxmlformats.org/officeDocument/2006/relationships/slide" Target="slides/slide76.xml"/><Relationship Id="rId98" Type="http://schemas.openxmlformats.org/officeDocument/2006/relationships/slide" Target="slides/slide81.xml"/><Relationship Id="rId121" Type="http://schemas.openxmlformats.org/officeDocument/2006/relationships/slide" Target="slides/slide104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8.xml"/><Relationship Id="rId46" Type="http://schemas.openxmlformats.org/officeDocument/2006/relationships/slide" Target="slides/slide29.xml"/><Relationship Id="rId67" Type="http://schemas.openxmlformats.org/officeDocument/2006/relationships/slide" Target="slides/slide50.xml"/><Relationship Id="rId116" Type="http://schemas.openxmlformats.org/officeDocument/2006/relationships/slide" Target="slides/slide99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62" Type="http://schemas.openxmlformats.org/officeDocument/2006/relationships/slide" Target="slides/slide45.xml"/><Relationship Id="rId83" Type="http://schemas.openxmlformats.org/officeDocument/2006/relationships/slide" Target="slides/slide66.xml"/><Relationship Id="rId88" Type="http://schemas.openxmlformats.org/officeDocument/2006/relationships/slide" Target="slides/slide71.xml"/><Relationship Id="rId111" Type="http://schemas.openxmlformats.org/officeDocument/2006/relationships/slide" Target="slides/slide94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19.xml"/><Relationship Id="rId57" Type="http://schemas.openxmlformats.org/officeDocument/2006/relationships/slide" Target="slides/slide40.xml"/><Relationship Id="rId106" Type="http://schemas.openxmlformats.org/officeDocument/2006/relationships/slide" Target="slides/slide89.xml"/><Relationship Id="rId127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4.xml"/><Relationship Id="rId52" Type="http://schemas.openxmlformats.org/officeDocument/2006/relationships/slide" Target="slides/slide35.xml"/><Relationship Id="rId73" Type="http://schemas.openxmlformats.org/officeDocument/2006/relationships/slide" Target="slides/slide56.xml"/><Relationship Id="rId78" Type="http://schemas.openxmlformats.org/officeDocument/2006/relationships/slide" Target="slides/slide61.xml"/><Relationship Id="rId94" Type="http://schemas.openxmlformats.org/officeDocument/2006/relationships/slide" Target="slides/slide77.xml"/><Relationship Id="rId99" Type="http://schemas.openxmlformats.org/officeDocument/2006/relationships/slide" Target="slides/slide82.xml"/><Relationship Id="rId101" Type="http://schemas.openxmlformats.org/officeDocument/2006/relationships/slide" Target="slides/slide84.xml"/><Relationship Id="rId122" Type="http://schemas.openxmlformats.org/officeDocument/2006/relationships/slide" Target="slides/slide10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7EFE96-C7D7-1941-B551-1974FC09AC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B87162-5FE8-FD4D-9400-D044EFC8BB2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5E0492A-F293-134D-87B9-F851FBD621D6}" type="datetime1">
              <a:rPr lang="en-US" altLang="en-US"/>
              <a:pPr/>
              <a:t>5/22/19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2CBB574-8C39-564C-8589-7F6BE4134F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48DC995-0278-B04B-B000-92A46C9A7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C6400-04C8-8A4B-8A23-66CA01FAD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BC9F5-9CCC-E346-8564-7E682F704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9E01F2A1-F848-904E-AD1E-2C26CDFB1A4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7">
            <a:extLst>
              <a:ext uri="{FF2B5EF4-FFF2-40B4-BE49-F238E27FC236}">
                <a16:creationId xmlns:a16="http://schemas.microsoft.com/office/drawing/2014/main" id="{2B8D2250-76D0-DA4E-A698-DE61C35AD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DE8DFC-57DC-464D-87AE-17E5F4D5B3A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771F9E78-D5BC-1849-93B0-28D5CEC40F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1DECA00F-9035-F845-9EB0-72DBB2F03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05965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A6F755-834E-47CC-8096-E830E822E24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808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8779AC-434E-4670-8243-18058EA1EB6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108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D1194F-19CA-4C87-8460-C82A5C47FE9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91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D1194F-19CA-4C87-8460-C82A5C47FE9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10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9BAD58-B8DF-4D73-B56F-053FE191C72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10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9BAD58-B8DF-4D73-B56F-053FE191C72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3397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F9FAAC-52B3-449E-B064-8AA811251FD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7959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A260C4-12CB-44BC-BB97-EB61DAC6C93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363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50E387-E75A-424F-BDD3-5FDA5923B9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0671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A7DFBA0-0042-4DD8-AF18-ECE382B93C7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500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Slide Image Placeholder 1">
            <a:extLst>
              <a:ext uri="{FF2B5EF4-FFF2-40B4-BE49-F238E27FC236}">
                <a16:creationId xmlns:a16="http://schemas.microsoft.com/office/drawing/2014/main" id="{8F1EE10D-9E5E-B946-B516-7B4028EF9B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4" name="Notes Placeholder 2">
            <a:extLst>
              <a:ext uri="{FF2B5EF4-FFF2-40B4-BE49-F238E27FC236}">
                <a16:creationId xmlns:a16="http://schemas.microsoft.com/office/drawing/2014/main" id="{B4EBC44E-0E81-AC4B-A059-08AB85956A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Ask about what are the potential problems? (Size, segmentation, security)</a:t>
            </a:r>
          </a:p>
        </p:txBody>
      </p:sp>
      <p:sp>
        <p:nvSpPr>
          <p:cNvPr id="156675" name="Slide Number Placeholder 3">
            <a:extLst>
              <a:ext uri="{FF2B5EF4-FFF2-40B4-BE49-F238E27FC236}">
                <a16:creationId xmlns:a16="http://schemas.microsoft.com/office/drawing/2014/main" id="{34CB7407-F570-1341-AB53-4AF42D1253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9C7619F-3BCE-1B44-ADAE-B6CAAA05A97D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34215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Slide Image Placeholder 1">
            <a:extLst>
              <a:ext uri="{FF2B5EF4-FFF2-40B4-BE49-F238E27FC236}">
                <a16:creationId xmlns:a16="http://schemas.microsoft.com/office/drawing/2014/main" id="{B7CB51FC-8D58-3045-B4D9-8E98390E63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2" name="Notes Placeholder 2">
            <a:extLst>
              <a:ext uri="{FF2B5EF4-FFF2-40B4-BE49-F238E27FC236}">
                <a16:creationId xmlns:a16="http://schemas.microsoft.com/office/drawing/2014/main" id="{A4705A7C-CFF5-0544-9292-4B933681658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74083" name="Slide Number Placeholder 3">
            <a:extLst>
              <a:ext uri="{FF2B5EF4-FFF2-40B4-BE49-F238E27FC236}">
                <a16:creationId xmlns:a16="http://schemas.microsoft.com/office/drawing/2014/main" id="{B899F0DE-BC0B-0B47-9B54-2D3EB01BD8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108527-26AF-344E-8307-F67B0F19591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424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Slide Image Placeholder 1">
            <a:extLst>
              <a:ext uri="{FF2B5EF4-FFF2-40B4-BE49-F238E27FC236}">
                <a16:creationId xmlns:a16="http://schemas.microsoft.com/office/drawing/2014/main" id="{30F0573A-50EB-5348-B17C-968ECB7944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6914" name="Notes Placeholder 2">
            <a:extLst>
              <a:ext uri="{FF2B5EF4-FFF2-40B4-BE49-F238E27FC236}">
                <a16:creationId xmlns:a16="http://schemas.microsoft.com/office/drawing/2014/main" id="{7C0E40E6-885D-964F-A87A-EC052C9ACC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6915" name="Slide Number Placeholder 3">
            <a:extLst>
              <a:ext uri="{FF2B5EF4-FFF2-40B4-BE49-F238E27FC236}">
                <a16:creationId xmlns:a16="http://schemas.microsoft.com/office/drawing/2014/main" id="{66269526-2B1B-6B4A-A6ED-13410F0217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D2F012-7449-AF47-A4CC-A6ED7A20723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4064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Slide Image Placeholder 1">
            <a:extLst>
              <a:ext uri="{FF2B5EF4-FFF2-40B4-BE49-F238E27FC236}">
                <a16:creationId xmlns:a16="http://schemas.microsoft.com/office/drawing/2014/main" id="{D06CE4F0-1160-0A42-B323-98547F3483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2" name="Notes Placeholder 2">
            <a:extLst>
              <a:ext uri="{FF2B5EF4-FFF2-40B4-BE49-F238E27FC236}">
                <a16:creationId xmlns:a16="http://schemas.microsoft.com/office/drawing/2014/main" id="{6F7ECC86-1D76-1D45-8263-AF7F43C68B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8963" name="Slide Number Placeholder 3">
            <a:extLst>
              <a:ext uri="{FF2B5EF4-FFF2-40B4-BE49-F238E27FC236}">
                <a16:creationId xmlns:a16="http://schemas.microsoft.com/office/drawing/2014/main" id="{A674BA23-83AF-684A-B72F-F6BF4BB04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F8924C-6E3F-604E-AF8B-D7913429215C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2893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79934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1EB144-75D2-4D31-843C-BCB44918943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3854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6119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Slide Image Placeholder 1">
            <a:extLst>
              <a:ext uri="{FF2B5EF4-FFF2-40B4-BE49-F238E27FC236}">
                <a16:creationId xmlns:a16="http://schemas.microsoft.com/office/drawing/2014/main" id="{A80952A2-99DE-9446-93B1-8AF9C0B537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0" name="Notes Placeholder 2">
            <a:extLst>
              <a:ext uri="{FF2B5EF4-FFF2-40B4-BE49-F238E27FC236}">
                <a16:creationId xmlns:a16="http://schemas.microsoft.com/office/drawing/2014/main" id="{401A2FB7-A768-8243-8727-1809FEE715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6371" name="Slide Number Placeholder 3">
            <a:extLst>
              <a:ext uri="{FF2B5EF4-FFF2-40B4-BE49-F238E27FC236}">
                <a16:creationId xmlns:a16="http://schemas.microsoft.com/office/drawing/2014/main" id="{5608BF1B-612D-1246-89A3-F419D4C37C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C39FADB-C75B-4049-A9EB-A4502399199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9961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08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508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E2350-F2DF-964B-A38F-A60565610F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3814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491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Slide Image Placeholder 1">
            <a:extLst>
              <a:ext uri="{FF2B5EF4-FFF2-40B4-BE49-F238E27FC236}">
                <a16:creationId xmlns:a16="http://schemas.microsoft.com/office/drawing/2014/main" id="{76BFE7EC-1F68-7E44-A418-958602FA49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4" name="Notes Placeholder 2">
            <a:extLst>
              <a:ext uri="{FF2B5EF4-FFF2-40B4-BE49-F238E27FC236}">
                <a16:creationId xmlns:a16="http://schemas.microsoft.com/office/drawing/2014/main" id="{08E5562A-4ED9-9A4F-A2CA-9BBF664ED3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1795" name="Slide Number Placeholder 3">
            <a:extLst>
              <a:ext uri="{FF2B5EF4-FFF2-40B4-BE49-F238E27FC236}">
                <a16:creationId xmlns:a16="http://schemas.microsoft.com/office/drawing/2014/main" id="{30001732-C0F7-FE44-B6AA-527FDCCB9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FD9A70A-82C7-9045-AD47-772171034D09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0631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9942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70086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demonstrate the</a:t>
            </a:r>
            <a:r>
              <a:rPr lang="en-US" baseline="0" dirty="0"/>
              <a:t> errors on multiple x86 systems. </a:t>
            </a:r>
            <a:r>
              <a:rPr lang="en-US" dirty="0"/>
              <a:t>Shown to the bottom-left is a</a:t>
            </a:r>
            <a:r>
              <a:rPr lang="en-US" baseline="0" dirty="0"/>
              <a:t> “disturbance kernel”. When executed, it forces two rows to be opened and closed one after the other – over and over again. Consequently</a:t>
            </a:r>
            <a:r>
              <a:rPr lang="en-US" dirty="0"/>
              <a:t>, it induces many errors in the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AAB90D-FD29-4A5F-A91F-CD65CF7CAC8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721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8221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from the article:</a:t>
            </a:r>
          </a:p>
          <a:p>
            <a:r>
              <a:rPr lang="en-US" dirty="0"/>
              <a:t>http://</a:t>
            </a:r>
            <a:r>
              <a:rPr lang="en-US" dirty="0" err="1"/>
              <a:t>thehackernews.com</a:t>
            </a:r>
            <a:r>
              <a:rPr lang="en-US" dirty="0"/>
              <a:t>/2015/03/dram-</a:t>
            </a:r>
            <a:r>
              <a:rPr lang="en-US" dirty="0" err="1"/>
              <a:t>rowhammer</a:t>
            </a:r>
            <a:r>
              <a:rPr lang="en-US" dirty="0"/>
              <a:t>-</a:t>
            </a:r>
            <a:r>
              <a:rPr lang="en-US" dirty="0" err="1"/>
              <a:t>vulnerability.html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3156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7">
            <a:extLst>
              <a:ext uri="{FF2B5EF4-FFF2-40B4-BE49-F238E27FC236}">
                <a16:creationId xmlns:a16="http://schemas.microsoft.com/office/drawing/2014/main" id="{0694987F-33F2-4F4D-82E1-BDDF8E8C4A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9539A8-B4C2-5C4C-8425-A683ED99B29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0" name="Rectangle 2">
            <a:extLst>
              <a:ext uri="{FF2B5EF4-FFF2-40B4-BE49-F238E27FC236}">
                <a16:creationId xmlns:a16="http://schemas.microsoft.com/office/drawing/2014/main" id="{9E91C671-30BB-2544-BE07-F3D525A127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1491" name="Rectangle 3">
            <a:extLst>
              <a:ext uri="{FF2B5EF4-FFF2-40B4-BE49-F238E27FC236}">
                <a16:creationId xmlns:a16="http://schemas.microsoft.com/office/drawing/2014/main" id="{49850980-A51D-8349-B0EA-02D90CF50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60756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>
            <a:extLst>
              <a:ext uri="{FF2B5EF4-FFF2-40B4-BE49-F238E27FC236}">
                <a16:creationId xmlns:a16="http://schemas.microsoft.com/office/drawing/2014/main" id="{4ED31468-6403-2C4C-B078-B8C26056E7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36108B-1DAC-114D-A862-67DD52B627E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8C0418A4-A608-484B-8CE1-EE5EC4F63A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89ABE637-7026-F240-8E9C-D7498C50F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56457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6950D5-395E-47E2-8284-CA47808705B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95323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7">
            <a:extLst>
              <a:ext uri="{FF2B5EF4-FFF2-40B4-BE49-F238E27FC236}">
                <a16:creationId xmlns:a16="http://schemas.microsoft.com/office/drawing/2014/main" id="{2B8D2250-76D0-DA4E-A698-DE61C35AD6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DE8DFC-57DC-464D-87AE-17E5F4D5B3A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771F9E78-D5BC-1849-93B0-28D5CEC40F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1DECA00F-9035-F845-9EB0-72DBB2F03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6017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F58A72-05A7-4D9A-A515-7D4F08CF7C4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1108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7">
            <a:extLst>
              <a:ext uri="{FF2B5EF4-FFF2-40B4-BE49-F238E27FC236}">
                <a16:creationId xmlns:a16="http://schemas.microsoft.com/office/drawing/2014/main" id="{0694987F-33F2-4F4D-82E1-BDDF8E8C4A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9539A8-B4C2-5C4C-8425-A683ED99B29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1490" name="Rectangle 2">
            <a:extLst>
              <a:ext uri="{FF2B5EF4-FFF2-40B4-BE49-F238E27FC236}">
                <a16:creationId xmlns:a16="http://schemas.microsoft.com/office/drawing/2014/main" id="{9E91C671-30BB-2544-BE07-F3D525A127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1491" name="Rectangle 3">
            <a:extLst>
              <a:ext uri="{FF2B5EF4-FFF2-40B4-BE49-F238E27FC236}">
                <a16:creationId xmlns:a16="http://schemas.microsoft.com/office/drawing/2014/main" id="{49850980-A51D-8349-B0EA-02D90CF50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4685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Slide Image Placeholder 1">
            <a:extLst>
              <a:ext uri="{FF2B5EF4-FFF2-40B4-BE49-F238E27FC236}">
                <a16:creationId xmlns:a16="http://schemas.microsoft.com/office/drawing/2014/main" id="{AFD11B44-DCA0-024D-BF97-AAA3D36AD9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826" name="Notes Placeholder 2">
            <a:extLst>
              <a:ext uri="{FF2B5EF4-FFF2-40B4-BE49-F238E27FC236}">
                <a16:creationId xmlns:a16="http://schemas.microsoft.com/office/drawing/2014/main" id="{DB74DA0A-1CE9-D644-B3C3-4DA8140213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What should be the relative sizes of I-TLB and I-Cache</a:t>
            </a:r>
          </a:p>
        </p:txBody>
      </p:sp>
      <p:sp>
        <p:nvSpPr>
          <p:cNvPr id="205827" name="Slide Number Placeholder 3">
            <a:extLst>
              <a:ext uri="{FF2B5EF4-FFF2-40B4-BE49-F238E27FC236}">
                <a16:creationId xmlns:a16="http://schemas.microsoft.com/office/drawing/2014/main" id="{9419008E-E156-634F-BD7C-48D2C0026E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F9581C-895B-C240-B98E-4AE56466106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4991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5" name="Rectangle 7">
            <a:extLst>
              <a:ext uri="{FF2B5EF4-FFF2-40B4-BE49-F238E27FC236}">
                <a16:creationId xmlns:a16="http://schemas.microsoft.com/office/drawing/2014/main" id="{441B993A-BB4A-5441-B0D1-02B5D298A3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6E5397-AF71-A546-9C13-F78AC5AFE1C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64546" name="Rectangle 2">
            <a:extLst>
              <a:ext uri="{FF2B5EF4-FFF2-40B4-BE49-F238E27FC236}">
                <a16:creationId xmlns:a16="http://schemas.microsoft.com/office/drawing/2014/main" id="{543A609E-9D8F-6C47-9CC5-71DE538256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4547" name="Rectangle 3">
            <a:extLst>
              <a:ext uri="{FF2B5EF4-FFF2-40B4-BE49-F238E27FC236}">
                <a16:creationId xmlns:a16="http://schemas.microsoft.com/office/drawing/2014/main" id="{DAB7B366-1140-FF42-86DB-B96F0BE64E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7093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E58C96-3A7F-438D-9284-997E0D87074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14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76280C-89A2-46A1-978F-A8865D02BEF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957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110F8-E7C0-4E31-A647-94ED3DF6F3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545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110F8-E7C0-4E31-A647-94ED3DF6F3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440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980909-6785-48BC-8E10-1E779B2A00F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48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09F7C63-3FD9-754E-A260-1505EC7BA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DF7399E-9532-3643-A52D-6EBB0ACEA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D55F143-BBEA-4B4D-9E07-BBD645E7CCF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FACA2C-A39F-584F-8421-03FF78D132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52F2BF-A5DC-C342-8E04-58D14A15E5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7B417D0-D609-5C4D-8FB9-767A744702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59249C29-2836-D847-90B8-EDCA8EC84C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9297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21CEB-B626-D246-AF0C-AB0FB1668C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471398-CB35-8943-AABB-FEAA4DDD84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7BB1B0-B986-954C-A452-E3CB54EB8F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322057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7B07726-7881-394A-A09B-924F534E77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769F4BD-AE97-C946-A116-B203A25998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AC18546-FDDB-F443-B799-01E6EDB915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4152157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C3E5328-D0AB-644C-8394-6ACB548847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61B598-DC08-094A-B032-D8329C22AB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D5D5A97-E9C0-D142-8AB4-419D99CB27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0413979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E69B754-F572-E449-8BF2-534CD35AA0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0398484-7BED-9B4E-90F1-8602E73983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084A32AF-688B-EC46-AE68-6370F41B1C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0341928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7F396D6-92D4-014A-9FFF-18AD3D4696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02E1B39-EDCD-8649-97D3-78EE9CE336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2AEBB80-E789-5C4E-AD43-B6FFE43056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2964631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E5180CB-ABAB-374F-A919-1AA3931CAEC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175D84E-2CE8-9A4D-860E-9DF30BFD36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A68AC977-8263-3549-9C35-A9B3471AED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4398004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AA0FE8F-B9D3-7A47-B558-DD649778FA6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4A826B-899D-F040-B65E-25BC736CAF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0D26D03-645E-3543-B2D2-FB30137F8A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9615497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C16C535-C809-3042-8939-2EB6F26075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936D5E-BFE0-9842-BD9D-7E395B839B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B316527-1179-D74C-9242-D802F8FC98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514479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3C719AF-8AEC-7E4A-9CE1-89958B976A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31BA83-9837-6844-A67B-B55C95022B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754A79B8-D986-1E4A-A73C-926239C717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1530718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177BE2-5B63-6743-970F-C0F3EC41D8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688E12-4253-4944-B04D-7BB5A4B490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9A4C1FC-237E-744C-9FC5-1053E6412F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2715610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5420292-8998-6F49-BF9A-3055E8D133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3041AF5-335E-D74C-B77A-401248A1DD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3F380DC-88E2-9B4B-97E5-49977AB3EF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531699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87B494F-6D69-E946-B0C0-6FD00FF2F3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01F912A-E827-1A47-AF14-69684D1A5A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852E4F-391D-054A-8939-6B73CB1C37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403049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5F6C27A-2040-274D-8B86-5D4B3B2BC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21920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EC86E31-519C-1A42-9E8A-4728A15D520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2766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09434923-DADB-3948-BB17-ACB5CF5029E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36220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7130391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97D760-A86E-9747-A689-5C888FE383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23073BC-5B49-4943-9AE0-BB913F11C9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4379405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C4198-0B70-2A46-B898-AA88BBBAB8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ADCA9C-C525-CC47-88CE-68CF6A9CD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224AA-145F-274A-B02C-B19FB9AE6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B5C053-0F2C-DC42-A404-7A7E3785FC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0435046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582350-0CF3-024C-B2FA-4C950E8A22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39882F-D0B9-DA44-9EE2-87A28D396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4E1764-3961-2745-87BC-4961D82DF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BE1A15-10B9-A14F-8CB4-5F1BF58007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1000733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59AF55-409D-1141-9369-5F34CB1CA7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F1FD1E-C7C0-3045-B921-BADB28E91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9B2A37-B93B-5143-AF2F-9CFEC23F8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7F6DA-0386-314C-9E77-3C0231D2BF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1151932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80AD98-838C-824D-835C-7F829E017C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5A4EA-F156-7D46-B967-94EA66C2A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058285-B13D-AA46-A886-FFB730220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55DB2-BFF0-AC4D-A338-12F3B06884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241070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811CF7-4E6B-AC4E-952C-16293FBF7E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3A4608-5140-A049-BC30-688984DB2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ED70B2-55B3-754F-B76D-95734CADC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78E23B-C1AC-7641-A82B-E4595A0A1C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4042067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484761-254E-0A4E-841D-2E391A03D5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504E98-A1C6-4E42-947C-E88BAADEB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5537F-9757-0445-AAA5-8C4A7EBDD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54485-71A3-E54D-9CC5-1821D18DFA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9523807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316410-4DEE-6B47-9D93-BE57DB8B50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B0D44B-243B-E44C-B1EA-3571EE7A2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DB54CB-3EBC-FB49-B0CB-1562383D8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492B45-BB4C-A04C-AB65-756A9F0B96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613166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7260-A529-A74D-A3ED-99FFAFF756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0B3ED-29C3-664F-BBA3-89931B963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28834-1E1E-894B-BFB3-A11E82147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A2C13-A531-1E43-B13C-39D255E3D4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60938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6209B5E-2F05-0546-BDBB-A781190B028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9749F6C-32F2-694E-B6F6-429DA7F7D5C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C19F99-EA9E-6E43-A468-8B8054D59D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096326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E04F1-2D49-F84B-8B71-9462E1AE30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05115D-0588-1445-8D58-9A566AE6E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39FE6-A3AC-0449-BE3B-AA660E94C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83A1F-5CB9-AB4A-941F-70DB3378C0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1270207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FD39F-E48C-B849-9BCC-7C92827DE2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F4CE5E-056F-2B45-B4B8-C444332FC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3A8BA-D5C8-C64C-A9A0-7BB8D9820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FFACB66-66B1-DA49-8897-AB125A8EFC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206032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7B7545-C0A3-234C-974F-84599C36FA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33C12-7136-C44C-8586-787A00C63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D8184-9FF0-6C4C-81B7-76112954E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EAD181C-5DBF-4E4D-9681-D941A880A2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5911501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6B1AA8B-E942-0C40-B536-690B28984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8BC7DDD-8999-E04C-A0EB-13A49344B6D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E1E83D23-1D72-E44E-8CA6-FF000D76043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B9A2DAB-9154-874C-AE67-B9C35BD7DA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D6CE941-5DD8-C847-8580-DA2F01C7DC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CA98499-C42F-5E4B-BA8C-EE0FE7695A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6AF4ACBA-20FD-4446-B896-1615ACE664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483161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46DBF5A-82C5-0640-B8CB-0BE11844CF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DF5F183-F66D-A94F-AD3C-B3C5660145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85F1F-AFF8-E54B-B3A6-78F853620B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719941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A5C3BE5-97C9-7249-B767-E1ABAA0157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CB9150A-1DEE-F544-B251-46A0995C968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53799A-5365-7749-9911-C556E7C569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3775159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784C7ED-633C-5541-B4D6-7BD3A464D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47A0D-E779-0F40-AAA9-8EFA5FD7CA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44FA08-6511-8249-92D0-1062E541C5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3789170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60BCA7D-E7C3-A542-9DFB-F656D67524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02DC38E-36AC-7540-9874-294A8D4B3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63ED15-921B-C74E-B503-5613D41CD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5193526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054AF06-F7AE-FB4A-B7AB-EA0E2C1B81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E2303C7-9839-6A4A-AFCC-0D5836776F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DE9FA1-CAB2-3045-91C0-758713FA97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376136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1FB3450-6035-D142-A017-13769ED8CB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D2100F8-4555-014A-B7C4-300F16A5A7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287965-318F-F44E-BF6F-7F72B078A3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155849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05256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DF3B62F-A47E-E647-B7B2-A8B0D6D3E9C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80732BA-59B7-2049-B138-67F57FBB61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B2E331-2131-FD49-811E-C33EC187BA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8174032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9E9815C-6358-5B44-9892-82472AD397B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8C43DF0-88FD-694D-B5E0-1270280692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B5C57-2303-5942-A54F-F343942498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745657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1721CC9-CE92-0B4F-A743-E8C7729F17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4BEACA6-DD3D-4449-A83E-D302C9F2AF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31FE19-2A03-7241-8755-67236BC840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388752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50BC2A-901D-0547-A010-07E13C729C9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A300C-504B-4A46-94F0-B0A53B8BD3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0ECA12-4D13-0349-8432-316AC879B2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954814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32C2AE2-26F1-CA4C-BBC6-391FAEFD0C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9D57E74-4A9E-D740-93A9-D5A6A800B3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6E4A32-A2A4-3D47-92CA-92FC6C328F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4680993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0921C20E-9C3A-304D-BD48-093BCB80C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3361F26-9937-C241-A26F-1EAEBB4B508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69C770-9F57-8A48-89FC-3CE47E689ED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DE7C835-5FEE-FE47-8A04-9CB3B8194C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95803E-59A3-1E4D-9722-D9075D7CE1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BF22722-47FC-D749-BE48-590096CC99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E4564E3E-523F-1F44-8013-10DF44B6C2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9449408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12947-C2B0-4F4A-8999-98A4AD8D21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F32F39A-AC22-F94E-99CC-72582BBB79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BDEF0A-055A-E84A-94D0-EDADEEE0EA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241115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0A4489-1F2C-044B-A0C6-F5CD4638B6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CD8B67B-19D8-4642-AD4B-C20BE8CA7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33BD3C-CA9D-7D4B-92E9-2DF33B7F58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8303830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94476DA-452C-5948-A6BC-875466EDF9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BA5CD53-ADB6-494F-BF39-07493821E1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7DB05B-6E46-3346-BB64-2F4CD79FF1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813147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0DABC2-63B8-2043-B63E-34A98AC353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2DC5D949-1EC3-AC42-8CF6-8C271E7702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9C826B-2D43-0A41-89BF-36E19B0577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015078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0" y="1362075"/>
            <a:ext cx="3870325" cy="49720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11908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4D4EDB4-BE5C-194A-BCB0-5105A9A69F0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A35627C-0DB5-2F46-9151-630CECB01B4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6A47F-2578-E642-8CA9-009A47EB14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475550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1D2BCD29-7A3F-0A43-B6DF-80F7C75EFA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5C0EAF4-74F9-894C-A225-099B8E8D19C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0F49E0-CCE4-6F42-9D02-D826E095B6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6322799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A2ECB9A-02D6-E94F-A121-D5101F9391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F7F6194-4AF5-514A-8BCA-4081203252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595EFA-1024-AA4B-A586-9AA6E6E662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1948244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2FBF2A7-3B65-EF4D-8943-3335630B78F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34753C-B276-4A49-8423-2B05D56CD10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646D84-889B-8241-868E-86669800BC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6573908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DBFD1E-F21E-5749-B330-748443E772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9A6CAC-AA09-7442-8283-B218E91ACB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6A8B1-6564-ED43-8969-614FA7123A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6498084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9033814-25DE-3C46-8CFE-99D0A9A18E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A5A97B1-6B52-014C-A7A3-0E420FBC25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7E27D0-056E-AF46-A821-91590FB46C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841197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6743D42-443E-D744-9220-A58A197E8B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B2EC498-A42B-0C41-836F-1E9967E132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AB3793-CF44-964A-966B-4244DA83E9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2698188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01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077200" y="6340475"/>
            <a:ext cx="685800" cy="36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898989"/>
                </a:solidFill>
                <a:latin typeface="Cambria Math" charset="0"/>
                <a:ea typeface="ＭＳ Ｐゴシック" charset="0"/>
                <a:cs typeface="Cambria Math" charset="0"/>
              </a:defRPr>
            </a:lvl1pPr>
          </a:lstStyle>
          <a:p>
            <a:fld id="{2F9AB1DC-1F54-3E4A-95A3-3C4F38B382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86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D5ABD69-D797-204B-8AF8-3D380E691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0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D50A9FF-30F4-8546-8412-3497CC88B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AE3711D-672C-C84A-97CD-6F4D432AA9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5C80713-12B4-E945-8601-2E1E3287D69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D818C1E-BE5F-E54F-A1E5-7227C4D0C1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CC2D817-F5F5-4549-B6B5-FDBFF849F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2D71498-1092-1041-AE1D-3247F31F6B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1C0EA54C-BDE5-354D-BB15-79D559520E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180662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4167CB6-3B08-5F41-8B2C-916DD676D1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77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0D681A-F5B4-9644-896C-61B2B0FDE4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62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9EE30A7-2F09-2442-8BD0-04F2DD3C2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7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6C5735-7F4B-8947-B422-F91141E3F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1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9E84826-6BA8-884D-A601-2AAB8825D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531BACC-C330-6040-8E9C-315FB8A2D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1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13EE9E-551C-B04A-8AEF-33C040418E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9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200974D-7775-EC48-B655-6C7A7623F5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40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220019123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1"/>
            <a:ext cx="8382000" cy="761999"/>
          </a:xfrm>
        </p:spPr>
        <p:txBody>
          <a:bodyPr>
            <a:noAutofit/>
          </a:bodyPr>
          <a:lstStyle>
            <a:lvl1pPr>
              <a:defRPr sz="4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638800"/>
          </a:xfrm>
        </p:spPr>
        <p:txBody>
          <a:bodyPr>
            <a:noAutofit/>
          </a:bodyPr>
          <a:lstStyle>
            <a:lvl1pPr marL="285750" indent="-285750">
              <a:defRPr sz="3600">
                <a:latin typeface="+mj-lt"/>
              </a:defRPr>
            </a:lvl1pPr>
            <a:lvl2pPr marL="742950" indent="-285750">
              <a:buFont typeface="Calibri Light" panose="020F0302020204030204" pitchFamily="34" charset="0"/>
              <a:buChar char="–"/>
              <a:defRPr sz="3200">
                <a:latin typeface="+mj-lt"/>
              </a:defRPr>
            </a:lvl2pPr>
            <a:lvl3pPr>
              <a:defRPr sz="28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1880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126834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9FFBD-A7CE-9D4C-A510-28D77AC44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BA309F2-AB8E-314B-A5A6-964AD45FC2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B4A39C-72AD-D546-8740-EB7F170888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266173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85457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6362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07454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63860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6200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57182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64549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4047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53666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2589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222CC07-4A3C-B74A-826F-91E54A03093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C6EBE2-9EF4-7446-A859-9FBB8089D35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5EB5DD4-EA89-5041-89D7-716FE7EFFD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75517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99513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67350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52939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420073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495737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628021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847238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26718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376364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41534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698C2C2-5F7F-5441-A550-73BDB4C468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D5DC3C-F107-C945-B29B-CC2C7F31444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B3E59B-42ED-6A40-B109-D38CFE9FB8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6923052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204586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217313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75096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956827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48347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978167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978928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354401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141475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00764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6E188C6-CF89-A741-8AC9-0AF00489D6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1BB9DD0-DB4E-FF4A-A104-1F43AEB8E6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F08229-E458-A145-B0A5-2607DF1EC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470621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212980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02327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085374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22417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85729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520370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863319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965711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18147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4596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C8A1484-3C34-3849-B87D-AB89AF4DEB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088223-4AD6-1746-8D50-28DED8DA59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CF7BE5-8694-4847-AD44-329B213B98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50191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C707744-89D0-2C4D-A27F-E490D448EE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ED58B17-DA1F-8348-99A7-ABB78FBD55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7FCC0-B6C1-DD48-A6BA-1D63B06DF0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3983647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134838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185484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274479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11867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399B5E-4AF5-8640-993D-304A953A37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94690EF-562B-7344-A1BB-2F290768B6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DC715-EDDF-4B43-A525-F9204A5A83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636206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0CD04F8-9476-4E48-89FA-07C096FFB8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28B7CE-8008-BC4E-AFCE-1BF0730796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400CD6-74BF-D146-A223-68305123A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031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27360D-3A06-F044-A0D7-2637A96DD5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AA43824-7475-8A4A-A7A4-CF70F8EFEC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F23CE0-14CC-A24A-AF45-4078B45215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25142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F5CEFCB-654C-D84F-AA8F-058C185BC19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5EFCEA7-162D-724E-AB8D-AF803AAC32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954495-7C21-274B-8E3E-6247BDA25E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592806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E37F77-2963-7E4E-9F13-35DEA844DF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D9CDD44-C475-F149-9061-2F63F3CAEC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106CE1A-3CAB-0F40-BD88-09FBFFBC1B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1843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F5E9E3A0-A39A-D74B-B300-91F792916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2593A3-CBFC-C443-8E39-E1AB3F5DAD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A814E92-577F-0E42-8081-E1C909084A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C8C354-9EBC-AD47-B383-EEC60007A5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0D9D97-DF5F-B843-84DC-AF8D49CFBD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212987-1109-B246-AAC2-C4F925F6EB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FCB30DF-F417-3E46-B139-9C9008C338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511474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5431FC0-5A1A-2C41-9AA3-636872DAE7F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EC3BCEB-4B73-B34D-87C7-63AABB78DE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F95A02A-2F05-AD43-AFDB-1447D547E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0927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98A6843-91F2-A34D-A384-2EF92E060A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A0AF7E0-55AA-E745-945A-CF17F9B4CE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BFF25E6-24E5-D24C-87B2-5B3995771E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51517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0EEAED6-A6BF-5443-B03A-69FF21FBDCD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301830-EFE7-DC4E-9F2F-6EA78AE924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1B7B16-08A6-E249-9FC5-25D2F8709E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01623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3F8FDF-CE50-D943-AE7C-350D021EE86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5B24CEC-1438-2149-9CCF-782DABE98F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862103-AEB8-8A4B-9648-FE9EE35337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5970889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097C355-DF3F-124D-86A8-096BE137D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A60BDB1-8B82-1A4A-A567-69A3295A07D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9829EF3-5E50-0243-9606-313306245A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416155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79DCFBA-DADE-6840-BCF1-049A19ABAE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AA14112-2519-0040-8FE6-AD1E29BC22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36F13B-78E7-3540-8665-72F3C4E7B8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358093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00F9132-D977-354D-93C9-2204A0ECA78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47DB66-2EDB-944C-934B-203FA1922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F643CA-7B5A-8047-9575-6321CAF416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06760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D96F6F8-D657-5F4C-B94D-4864DC5B9D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9D3005D-B7F9-4640-8A64-A489E5B3DF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853688-CAD3-1249-A516-2CF2AB05D8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128979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B2434C-C950-144C-A4D1-B283AF01C6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A7BD635-5B1D-D74C-AC59-2623ADC916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BEE9251-6724-9B4B-96D6-D75F9B3535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1528267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CC4612F-0575-4E46-B8E2-1279A837B2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0AB67F-A6AF-0F4B-A674-CC744A693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C37DE4-0DAF-3E47-A399-2F6D41BAD7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28669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79FF6ED-04DE-3646-8E53-0745B1866B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6E3B4C-27A6-B545-AC4D-98ABF06D42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4FF6A4-3EBE-CF4D-A874-A0385F8A41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4985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FF08A84-92D2-7842-B92A-4D666A5E6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21920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022BA92-97CA-204E-8A7D-6BEBBD3B0D7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2766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786C0FD-C4F1-EC4B-BC52-E3A679BBA0E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36220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3554820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5D898189-9022-CE4E-AAFE-368F85A6CB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438B5A3-3AE5-954E-A1F3-4F3AFBE6C3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278930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B84932-36A5-234D-A650-1E342A49C2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DC1079-B330-0847-B3CD-1483595AD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59409-5FCE-A64C-B34B-B183E9181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D3763-AE66-DF41-84E2-6A90DF918D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855154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E6D0EA1-88B5-934F-AC61-035BAD1739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4BD2F2B-C670-5848-81A5-41FCBD2DD5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0FB077-2795-644E-8A13-C7025091D6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46043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CEB120-47F0-224D-8E49-4E3B09EB2F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B37C79-0894-7241-B221-46313A424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4983F4-50E3-AD41-85AE-24FF14FFF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B8CAF-EA5B-3A45-850B-541C014A8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169059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BE36E6-4122-9C42-A499-F557905797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BAE935-4F32-AF49-8267-9D961818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41A43F-A4B3-044B-8B68-17F9551C5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CE8CF-CC4D-6343-BEBD-F272CD2FB6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3319607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15B897-5C03-9D49-96CD-135A5AAD8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4B35E-DFEC-8242-8F08-1C04C22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68BFE5-BF69-DF45-837C-E95B9AD8B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21023-B17B-6945-94E2-485D715D9C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7872892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4AE412-FEEC-8643-95AD-E0FF0482D5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F838EC-24E1-ED4C-9E9B-869FFB4AD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D4DAB-B45A-D146-9BB3-C09B10556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E60C4-E81B-DA49-92F5-3BEBC16EC1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416386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42D4FA-51C2-B54A-B939-7672DE8402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64F79A-9518-0543-9763-D8F34C03B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597E95-0FA4-C54C-9561-354AB61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ECCFB-FDF1-A444-AC33-D4B60ED697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9187408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2B2826-FE2C-484E-ABEF-6C4823193A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908A38-3605-194F-A655-6E36FE65C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BE528E-3784-C240-BFAD-97B63C24A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4AAD1-547D-574F-8317-C399785432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085361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E0351-198E-5A49-AD07-36F998DA26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A75FC-FCF3-914B-A4A3-8F44A0628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B8B6E-8A79-4A49-B965-AFFDFF534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A09A5-FABC-F748-8D11-48F2D7FDAC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031376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520518-B5E3-CA45-BC4C-2E738C08B6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74024-1706-494A-A412-96E492372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63EF3-B3ED-A44C-A3BF-8A5790170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531C2-6AF9-AC4C-9406-8DC95C33B1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020864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ED613-D575-8E46-973A-CE76DA653B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E7E9E-291D-8542-B036-FB92DC585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83E68-46D1-5845-80C6-10146D91F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214004A-F559-4C4D-AE81-F4F12FA101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944647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FDC3A-0FF1-434B-8D7F-332AEB189C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EF2D7-C104-3B4F-9365-08764221D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2C656C-363D-3747-BC29-7625F2877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FCC3F2C-3330-AF41-A09E-3C20D75CE3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84321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C70FA35-E49F-1443-BE27-4838C75DF8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FC8AC0D-27EE-9D46-946A-4EE472A7B8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0A31F9-AAAC-AC4B-920A-EC643C2AD5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99787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4D657B4-86F8-BB4A-9D79-1CA8CE0C8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5C42279-1C73-E249-B310-654505F9681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17004AFC-578C-7048-AD7E-DACD1036F4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7BFA48F-ED9B-CF43-8227-D252D4C892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923F134-531F-A640-8575-A94E4B3F4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D926EF0-FBF1-9447-88CE-233DD8048F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Arial" panose="020B0604020202020204" pitchFamily="34" charset="0"/>
              </a:defRPr>
            </a:lvl1pPr>
          </a:lstStyle>
          <a:p>
            <a:fld id="{F61E9374-644D-CB4C-A25A-259771E5E1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4878574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4D84C18-F37F-E44F-84B1-2455FF367A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9C67514-49FE-1B4B-9A1A-07F6B216D3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2E697EB5-B253-DA4F-826B-C9817969E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553992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990B4FC-617E-454B-BC7A-E053A7F48D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3E4C210-8E5A-D849-9C8B-0D2896342C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3410773-C541-A540-834B-DB5D701178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599130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19D7371-4479-994C-AA07-BA2BBD7B6B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A7E832B-9A56-6445-A06B-D5EC65EB37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0DB9360-2FC1-864F-9EEE-784E4D4E71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94139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DCAC750-55F2-624C-86F1-A987810D5E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276F52C-4DD5-C24D-BDD8-046459F76F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5C32F43-9751-BD4A-BC2F-1649F33EE2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792615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7180D8E1-E275-D74B-99A5-179516400B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524DA4B-F003-204C-A2D1-47C0E74BF6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F2EA492-9F4D-5A4E-891F-535017A120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2369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71A7526-7451-4C4A-A64E-35E6622A5F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C55034A9-365A-BA45-89FD-456B73FA22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0B34972A-1AE9-AC42-9018-783E97A420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78340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F9AC67B-6DD7-1944-AECD-ED0B004FC4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901666D-ABE0-854E-97D1-BDD41D81C08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1D28249-9DE6-2042-96C6-3AAB4B8104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595435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CA6ED-91FC-4D45-A45E-F25A0E3B9D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5C03509-6696-794D-A473-EBE276CCB9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9D5A59C-C4C4-1449-8737-88316C7E74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310712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BE08DAC-D55E-4740-9A8D-359F88ED94D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BB10742-7838-D741-AB34-E100B93A7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634E41D7-059C-EF49-81D8-0122C18322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08448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4F51BE3-8022-1A4D-A555-DEA327C3EBC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4EBD98B-C7E0-0A47-8AE6-59D705A81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E8901-243A-8942-8A87-76ABAC9424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290292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F7C051-2283-C441-B16C-64748D89D1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EEE2AA7-617B-334A-B891-56187E04B1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1482675-2324-5143-B2A3-1D9A31A289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3286566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A2A2A95-6B16-2643-9BF8-4DD8635CE4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3BAEE4B-85DD-134A-AFB3-918CD478E34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4297734-1947-D346-A8B3-A9E2AEE57A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430755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28FAB59-2A15-0E41-943B-B831C2965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9A5AA79-2D2A-904C-AB10-F9F770925C0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115324F-FC06-3E41-A1B1-0C1635F2357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A1113B9-0A7E-F841-95E4-8645B0246A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2B46597-C775-AF46-A212-0BABA3AC0D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BD22D66-9B72-BE4E-AB01-8B3CD8DD1C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36E60040-1D80-8344-9490-77E478CEE9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84059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A9FB48F-46BA-104F-B49C-D9963BCDBC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110EC3A-C7EA-ED4F-9036-A10B527748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260DD8-F369-AF48-8ADD-E845B4546E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932626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3B23EE-0853-724E-B4C0-85AD918986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B93EEBF-9DEB-7F41-A362-13ACF210C6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EF21FA-B0B3-1942-BE01-650EB94D1B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3237751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A47D61E-CEB0-BA4B-BDD6-17ADA69A5F5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BCF98B0-CE98-D849-942B-B36B4150CA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90A6DA-DCB6-1941-BE6B-235EAD4118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050847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F6DEDF1-13FB-CD41-A739-8F3C61DA62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7385E3E-EA58-5944-8BC3-DA6D98E2F0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F6D3AE-994D-6B46-9566-03946C0418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223021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7DA964C-0BDF-5047-97CD-CEB29D6C1B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83CE6E3-A9AC-1E4D-AA1A-CE3019B629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DCB0B7-C52D-AC48-990C-774FE775A0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1055239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694F0A14-1E94-D842-9BCE-25A326BF6F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FAF126-5220-9C44-9742-FBF1C3B0B7F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68DE5-D186-6B45-829D-10359262C8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2297465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7A1FAB0-74B6-0F40-82CC-F030D7983D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24DDA47-1299-874A-A341-50A40ADE02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624164-656E-7A46-81C0-4F24211BBE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082686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3464E38-6855-D443-BB32-8151E40587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78465A3-8E53-8D4F-9D58-86CFD1E8A2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25F9F-D716-9E40-9285-3135840619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28773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96A61E5-0200-164C-8DF2-7A93002BB2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153C908-4C81-5F4D-BC5D-26715463C4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9E44E4-8105-EE48-80E3-41E41A5D8A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462658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21C6F6-6F45-6B41-93AB-ED2704742B6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3ED96C5-2F38-2748-8C6D-59470511A68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089D1B-B417-964F-8CD6-370BA86180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772829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27DD19B-3EE1-E743-B72D-6E8E67A8C9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1527EE-BD62-6244-A7D6-7293D04721A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820148-43C4-104A-AEC3-262DF80B9E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8045891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255CD0-C941-D740-A307-51791C67306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8AEE008-C137-AA4B-8F3C-8B29C41FB2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194CD-EDA3-2F45-95C4-B17DEE1657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465116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4C46FCB-634B-8A47-9AC6-25B3464E1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F95C4AF-D30F-E14D-BBC3-754FDBA4A4E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31F3883-8568-B84C-A306-1CBF8DA0A86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8595BAA-66AE-534A-8396-AF004655C4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8252872-9190-864A-802C-997A78520E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82D34A-7AAA-A840-98D2-CEA336C905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F38DEAD-5A41-EA4D-A385-D5078B1E7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738264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BFEC6F2-5D18-2C4E-B51F-B9956BEBDC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9556DB-4661-F944-B2CF-C77C133C4C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075FE-9648-6D48-9A3F-79E0A4971B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1798618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2C408C-4BB6-1C4F-B571-BB4CA51687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8DD0093-E897-EC49-850B-CAA491BE9F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C5A45-E2DB-EB49-B94E-42C8EAE61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237978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9826EA7-578E-2F42-A4C2-122305C24D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D502D43-BF5C-FE4B-97D8-A2CA06A5D3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FCCFA-1F0E-FD48-A983-0E37301F8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990311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977B371-6C6F-A24E-9DD8-D3FA2BE1D7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4818A72-28C9-F045-A4CC-3D2237FF57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66AB5-1117-D74C-A189-8782914E7F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593180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88538EE-96B2-AA47-80D2-476C2BB513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F1C0E30-244F-0042-BD8B-23BA6744B8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9301D-C9BB-B54F-B660-7088957654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56563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3B27791-FDE1-F546-BBDE-B01DD5ED4A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DBF8D47-6668-1846-AF0B-4E98836292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5F5C9-2E3B-5D4B-B299-366675FA8C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565067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C1CF2072-0028-324C-890D-56FB1397CF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4DF6D8AA-FE40-7641-8EA6-3105809B9D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CB059-0ACB-234B-8360-6664267FCE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189140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992DA08-79DE-C54C-B6B8-2A4D1FC21D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0AF047-B725-2742-A8B3-850CC4796C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0CD5C-FC9B-9B42-9743-CDD5AA7FB9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4179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CB1A50C-3A9A-4643-B430-3B76F0C9EE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62D37BE-EA6B-F140-BF5F-8D18935B18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F39F1-5A66-A04F-82E2-65DB2A8F9C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3202443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F065356-3506-3346-B6C4-ADF54CA1B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381B7-EE4D-4444-8CAA-01EBF5B5943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27293-BD49-2A4B-B1F2-51314F109C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685720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C59A038-475D-B541-8D1D-D99D69F87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D2953A3-6B7E-B14A-85F4-6D246B76F5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408B9-62FA-8E48-B981-AC33381087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50243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A9BE153-E238-C245-91BD-AE4226796B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A55DE1-CD7D-4F47-AEFF-1DE8F2EBF6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E76D7-09D5-AD43-8228-0CC2663E6E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65689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D576D19-68CF-1F43-A992-6A058A870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471EA37-4382-EB48-AB74-B7A617C5479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A259B79-EE98-4048-87F4-56CA3411CFD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C58BE36-4A15-4740-9B07-8512A4F45F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7DD65D4-9DF9-0947-8248-1B882B949D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6C8B0F3-5032-A946-9196-B5E5ED7102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F447EA32-5DBF-1440-B5C9-D0A6EA9879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7672414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C0D834E-BFBA-9E44-89AA-D61A1E9857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241673B-6E18-9340-A469-CE23A7DEDEA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77008-6616-604A-A0A7-2A08239AE5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85386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2BF7BD-6510-0143-BC79-31057F9C52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B9DBDA-05DB-C745-A1F6-49C58D52E2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A84779-21A9-7944-89F9-BA809F76E4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88772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9A9CD9-264B-5D4E-9087-5BD1E65241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167610D-4EA9-8244-9769-387871BA40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49C921-8CED-5248-BEAE-34F289D6E9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11503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DF22623-57D7-314E-8EC2-92E41A62B7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E822B03-1D86-2D4B-89BF-6C61364B0B3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683FD-9DD8-A746-BB42-FE9AE8C618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07222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0650B67-EBDD-EE41-B98C-F660801543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2A660CB-68B0-6B42-A48B-C10C83D937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C2B3ED-4245-7448-912E-E3AB67F12A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103527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34D16AF-A88E-474D-B1F6-11C1E36D35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1B692AF-E48E-D84A-B95F-B67F2B9B77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6B35F3-7106-E641-9816-E9B717257C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099745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1060526-8CA3-F24A-8B37-A6778C1257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5D3BEEF-95AB-C547-A66C-F1237B95D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BC7C1D-AC22-714B-BB4F-4780C9D494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1421611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2815966-45A3-E74B-8398-14C5CCA749E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1A3C5E7-7FAE-BE4C-B705-9C2FE05C72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3581D-7AB6-1A4F-817B-767890DA90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4137894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0840AB0-2F38-2B43-A235-26290A878D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4A13A00-7CCA-7A42-ACF8-7F815AFCF1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3B77E5-CF92-304B-987C-11186D8C48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986733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69CFE57-3120-4F40-9111-E8D16DF06B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6DB315E-1CDE-C144-AF0D-371B56A39FA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BA0B7B-2003-AB49-BDBD-58F32204E3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2465678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49" y="152400"/>
            <a:ext cx="2152651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6" y="152400"/>
            <a:ext cx="6305551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18869C-F962-424B-B723-BEC6E3AB18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4E06F5-0DB4-5442-AB6D-020F5262142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BC83BA-5996-BD41-91D7-638DE1B430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1354263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3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3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E5D1AF6-87B5-F544-8BEF-E7278AAD3B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8C99719-B804-0448-A6F5-346047C8E2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00A37B-C93B-6542-99D7-14BE241CB2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2131152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1F6E01E3-0A53-0D46-A8CD-F2EA0A9B7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F782B51-C408-DC4B-8080-FECA72BD9F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99E4486-E645-4B42-861B-588954B178B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8C34C4F-C875-5D43-9C0C-51F7668FE1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0949D9D-A55C-814E-8267-D5AA10AE3E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4931AB-774B-EA4C-93CF-442CB550B7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Arial" panose="020B0604020202020204" pitchFamily="34" charset="0"/>
              </a:defRPr>
            </a:lvl1pPr>
          </a:lstStyle>
          <a:p>
            <a:fld id="{99742E39-375E-5345-A999-5318566C02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242875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9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95297E4-42EF-9440-A558-C277BB46C4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9E058E4-8EDF-B449-93B2-0FB12E873A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F02EE3E-88BE-FC46-8CC2-08B8D6E699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309095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203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597121F-A388-ED4A-AE81-21673B58E6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00EB7EAE-DB9A-C346-8B8F-D7F73B5EE7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64CBBA23-D74E-7848-8CB6-898189154BA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8CB6DF-A4CD-244F-9B34-93C3F148FC6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1CC4780-0F08-994D-92C3-AB2E96486C4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DD43B60-5D8C-3743-8DE9-3FD7EE241DD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FEB27C4-60A2-934C-B9C7-0397062444F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5" r:id="rId1"/>
    <p:sldLayoutId id="2147485321" r:id="rId2"/>
    <p:sldLayoutId id="2147485322" r:id="rId3"/>
    <p:sldLayoutId id="2147485323" r:id="rId4"/>
    <p:sldLayoutId id="2147485324" r:id="rId5"/>
    <p:sldLayoutId id="2147485325" r:id="rId6"/>
    <p:sldLayoutId id="2147485326" r:id="rId7"/>
    <p:sldLayoutId id="2147485327" r:id="rId8"/>
    <p:sldLayoutId id="2147485328" r:id="rId9"/>
    <p:sldLayoutId id="2147485329" r:id="rId10"/>
    <p:sldLayoutId id="2147485330" r:id="rId11"/>
    <p:sldLayoutId id="2147485331" r:id="rId12"/>
    <p:sldLayoutId id="2147485494" r:id="rId13"/>
    <p:sldLayoutId id="2147485495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26">
            <a:extLst>
              <a:ext uri="{FF2B5EF4-FFF2-40B4-BE49-F238E27FC236}">
                <a16:creationId xmlns:a16="http://schemas.microsoft.com/office/drawing/2014/main" id="{A0BDD13D-3EF4-8944-91A9-1AF01B7330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6563" name="Rectangle 1027">
            <a:extLst>
              <a:ext uri="{FF2B5EF4-FFF2-40B4-BE49-F238E27FC236}">
                <a16:creationId xmlns:a16="http://schemas.microsoft.com/office/drawing/2014/main" id="{E895B581-C08D-1C4F-AD4A-47828B9074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922B96A-58A0-5545-AA2E-8B15569F6E6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4B855EE9-8720-1B4C-A3D3-C13CE10121A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6565" name="Line 1032">
            <a:extLst>
              <a:ext uri="{FF2B5EF4-FFF2-40B4-BE49-F238E27FC236}">
                <a16:creationId xmlns:a16="http://schemas.microsoft.com/office/drawing/2014/main" id="{578EDBC1-1F1C-5748-A53A-E5069C1620C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770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66" name="Line 1033">
            <a:extLst>
              <a:ext uri="{FF2B5EF4-FFF2-40B4-BE49-F238E27FC236}">
                <a16:creationId xmlns:a16="http://schemas.microsoft.com/office/drawing/2014/main" id="{B33B3636-B51A-0645-BDEF-CED28EAC186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20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3" r:id="rId1"/>
    <p:sldLayoutId id="2147485524" r:id="rId2"/>
    <p:sldLayoutId id="2147485525" r:id="rId3"/>
    <p:sldLayoutId id="2147485526" r:id="rId4"/>
    <p:sldLayoutId id="2147485527" r:id="rId5"/>
    <p:sldLayoutId id="2147485528" r:id="rId6"/>
    <p:sldLayoutId id="2147485529" r:id="rId7"/>
    <p:sldLayoutId id="2147485530" r:id="rId8"/>
    <p:sldLayoutId id="2147485531" r:id="rId9"/>
    <p:sldLayoutId id="2147485532" r:id="rId10"/>
    <p:sldLayoutId id="2147485533" r:id="rId11"/>
    <p:sldLayoutId id="2147485534" r:id="rId12"/>
    <p:sldLayoutId id="2147485535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1026">
            <a:extLst>
              <a:ext uri="{FF2B5EF4-FFF2-40B4-BE49-F238E27FC236}">
                <a16:creationId xmlns:a16="http://schemas.microsoft.com/office/drawing/2014/main" id="{D592DF9C-99BB-054A-92C1-133E244683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7219" name="Rectangle 1027">
            <a:extLst>
              <a:ext uri="{FF2B5EF4-FFF2-40B4-BE49-F238E27FC236}">
                <a16:creationId xmlns:a16="http://schemas.microsoft.com/office/drawing/2014/main" id="{68F2CD24-A9F7-D44F-81B3-3C7E406A46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719049A-7733-444C-ACC7-8003EB94B97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E6FD439-B3C9-9A4E-A806-952F0E606C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10D92088-49EB-A94D-94C3-50E6744C2BF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37222" name="Line 1032">
            <a:extLst>
              <a:ext uri="{FF2B5EF4-FFF2-40B4-BE49-F238E27FC236}">
                <a16:creationId xmlns:a16="http://schemas.microsoft.com/office/drawing/2014/main" id="{E91C4689-DAC4-FF49-8A71-F751AE4BF77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7223" name="Line 1033">
            <a:extLst>
              <a:ext uri="{FF2B5EF4-FFF2-40B4-BE49-F238E27FC236}">
                <a16:creationId xmlns:a16="http://schemas.microsoft.com/office/drawing/2014/main" id="{8B8505C6-3EDB-6943-9477-34CB4415034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7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7" r:id="rId1"/>
    <p:sldLayoutId id="2147485538" r:id="rId2"/>
    <p:sldLayoutId id="2147485539" r:id="rId3"/>
    <p:sldLayoutId id="2147485540" r:id="rId4"/>
    <p:sldLayoutId id="2147485541" r:id="rId5"/>
    <p:sldLayoutId id="2147485542" r:id="rId6"/>
    <p:sldLayoutId id="2147485543" r:id="rId7"/>
    <p:sldLayoutId id="2147485544" r:id="rId8"/>
    <p:sldLayoutId id="2147485545" r:id="rId9"/>
    <p:sldLayoutId id="2147485546" r:id="rId10"/>
    <p:sldLayoutId id="2147485547" r:id="rId11"/>
    <p:sldLayoutId id="214748554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34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34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ＭＳ Ｐゴシック" pitchFamily="34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34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1026">
            <a:extLst>
              <a:ext uri="{FF2B5EF4-FFF2-40B4-BE49-F238E27FC236}">
                <a16:creationId xmlns:a16="http://schemas.microsoft.com/office/drawing/2014/main" id="{28ACA146-04C1-9A42-8836-8D26C6B48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30755" name="Rectangle 1027">
            <a:extLst>
              <a:ext uri="{FF2B5EF4-FFF2-40B4-BE49-F238E27FC236}">
                <a16:creationId xmlns:a16="http://schemas.microsoft.com/office/drawing/2014/main" id="{9DF375E3-4C9A-FC46-8CB6-911B8C7CF9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40328CD-532A-A04D-B28D-967E81774A0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D37F362-C02A-724A-AC16-3EC6C93FE26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8760884D-5847-9541-9157-D1E4DED151B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30758" name="Line 1032">
            <a:extLst>
              <a:ext uri="{FF2B5EF4-FFF2-40B4-BE49-F238E27FC236}">
                <a16:creationId xmlns:a16="http://schemas.microsoft.com/office/drawing/2014/main" id="{8994E5C0-41E0-5546-80D0-C1832DF2E30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0759" name="Line 1033">
            <a:extLst>
              <a:ext uri="{FF2B5EF4-FFF2-40B4-BE49-F238E27FC236}">
                <a16:creationId xmlns:a16="http://schemas.microsoft.com/office/drawing/2014/main" id="{4066D831-01FC-9E4C-81E1-AD0861F90DD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10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0" r:id="rId1"/>
    <p:sldLayoutId id="2147485551" r:id="rId2"/>
    <p:sldLayoutId id="2147485552" r:id="rId3"/>
    <p:sldLayoutId id="2147485553" r:id="rId4"/>
    <p:sldLayoutId id="2147485554" r:id="rId5"/>
    <p:sldLayoutId id="2147485555" r:id="rId6"/>
    <p:sldLayoutId id="2147485556" r:id="rId7"/>
    <p:sldLayoutId id="2147485557" r:id="rId8"/>
    <p:sldLayoutId id="2147485558" r:id="rId9"/>
    <p:sldLayoutId id="2147485559" r:id="rId10"/>
    <p:sldLayoutId id="2147485560" r:id="rId11"/>
    <p:sldLayoutId id="214748556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52400"/>
            <a:ext cx="86868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1219200"/>
            <a:ext cx="8686800" cy="55022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04427566-1EA6-5D4B-A5C7-FD3E6A54EA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99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3" r:id="rId1"/>
    <p:sldLayoutId id="2147485564" r:id="rId2"/>
    <p:sldLayoutId id="2147485565" r:id="rId3"/>
    <p:sldLayoutId id="2147485566" r:id="rId4"/>
    <p:sldLayoutId id="2147485567" r:id="rId5"/>
    <p:sldLayoutId id="2147485568" r:id="rId6"/>
    <p:sldLayoutId id="2147485569" r:id="rId7"/>
    <p:sldLayoutId id="2147485570" r:id="rId8"/>
    <p:sldLayoutId id="2147485571" r:id="rId9"/>
    <p:sldLayoutId id="2147485572" r:id="rId10"/>
    <p:sldLayoutId id="214748557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52401"/>
            <a:ext cx="8686800" cy="106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219200"/>
            <a:ext cx="8686800" cy="5502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D4D2B188-1D62-4FCA-8363-938AD4629B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r>
              <a:rPr lang="en-US">
                <a:solidFill>
                  <a:prstClr val="black">
                    <a:tint val="75000"/>
                  </a:prstClr>
                </a:solidFill>
              </a:rPr>
              <a:t>/4</a:t>
            </a:r>
          </a:p>
        </p:txBody>
      </p:sp>
    </p:spTree>
    <p:extLst>
      <p:ext uri="{BB962C8B-B14F-4D97-AF65-F5344CB8AC3E}">
        <p14:creationId xmlns:p14="http://schemas.microsoft.com/office/powerpoint/2010/main" val="50102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  <p:sldLayoutId id="214748558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39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87" r:id="rId1"/>
    <p:sldLayoutId id="2147485588" r:id="rId2"/>
    <p:sldLayoutId id="2147485589" r:id="rId3"/>
    <p:sldLayoutId id="2147485590" r:id="rId4"/>
    <p:sldLayoutId id="2147485591" r:id="rId5"/>
    <p:sldLayoutId id="2147485592" r:id="rId6"/>
    <p:sldLayoutId id="2147485593" r:id="rId7"/>
    <p:sldLayoutId id="2147485594" r:id="rId8"/>
    <p:sldLayoutId id="2147485595" r:id="rId9"/>
    <p:sldLayoutId id="2147485596" r:id="rId10"/>
    <p:sldLayoutId id="2147485597" r:id="rId11"/>
    <p:sldLayoutId id="214748559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1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00" r:id="rId1"/>
    <p:sldLayoutId id="2147485601" r:id="rId2"/>
    <p:sldLayoutId id="2147485602" r:id="rId3"/>
    <p:sldLayoutId id="2147485603" r:id="rId4"/>
    <p:sldLayoutId id="2147485604" r:id="rId5"/>
    <p:sldLayoutId id="2147485605" r:id="rId6"/>
    <p:sldLayoutId id="2147485606" r:id="rId7"/>
    <p:sldLayoutId id="2147485607" r:id="rId8"/>
    <p:sldLayoutId id="2147485608" r:id="rId9"/>
    <p:sldLayoutId id="2147485609" r:id="rId10"/>
    <p:sldLayoutId id="214748561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91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12" r:id="rId1"/>
    <p:sldLayoutId id="2147485613" r:id="rId2"/>
    <p:sldLayoutId id="2147485614" r:id="rId3"/>
    <p:sldLayoutId id="2147485615" r:id="rId4"/>
    <p:sldLayoutId id="2147485616" r:id="rId5"/>
    <p:sldLayoutId id="2147485617" r:id="rId6"/>
    <p:sldLayoutId id="2147485618" r:id="rId7"/>
    <p:sldLayoutId id="2147485619" r:id="rId8"/>
    <p:sldLayoutId id="2147485620" r:id="rId9"/>
    <p:sldLayoutId id="2147485621" r:id="rId10"/>
    <p:sldLayoutId id="2147485622" r:id="rId11"/>
    <p:sldLayoutId id="214748562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56424E8C-04E5-394F-A8F0-2D7CC183BF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7BA158A9-7C0F-284E-92E4-A8E25AD81F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050"/>
            <a:ext cx="86106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727C113B-C294-1148-94DD-CD4C432A470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FEDBB7A-60C9-6449-AFFF-856449AE7BC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FCAC336C-F05C-AB4D-B2FC-B53117BE095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B25DDE8C-EA48-BC4A-8A6C-7422FB645A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9C6630BB-89D0-8848-9106-E476524389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66" r:id="rId1"/>
    <p:sldLayoutId id="2147485367" r:id="rId2"/>
    <p:sldLayoutId id="2147485368" r:id="rId3"/>
    <p:sldLayoutId id="2147485369" r:id="rId4"/>
    <p:sldLayoutId id="2147485370" r:id="rId5"/>
    <p:sldLayoutId id="2147485371" r:id="rId6"/>
    <p:sldLayoutId id="2147485372" r:id="rId7"/>
    <p:sldLayoutId id="2147485373" r:id="rId8"/>
    <p:sldLayoutId id="2147485374" r:id="rId9"/>
    <p:sldLayoutId id="2147485375" r:id="rId10"/>
    <p:sldLayoutId id="214748537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>
            <a:extLst>
              <a:ext uri="{FF2B5EF4-FFF2-40B4-BE49-F238E27FC236}">
                <a16:creationId xmlns:a16="http://schemas.microsoft.com/office/drawing/2014/main" id="{C1431EBF-1519-AF4E-ADCB-B3FFB7E98C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6627" name="Rectangle 1027">
            <a:extLst>
              <a:ext uri="{FF2B5EF4-FFF2-40B4-BE49-F238E27FC236}">
                <a16:creationId xmlns:a16="http://schemas.microsoft.com/office/drawing/2014/main" id="{5275FEF9-4BF2-774F-B925-D8D22F7E15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1E710E6A-5FAF-3547-909C-489C0DF41B3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B85705B-4319-D44D-9E64-DAB59C8A881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D9FF31DC-A2CC-7847-9743-6E4466958FC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6630" name="Line 1032">
            <a:extLst>
              <a:ext uri="{FF2B5EF4-FFF2-40B4-BE49-F238E27FC236}">
                <a16:creationId xmlns:a16="http://schemas.microsoft.com/office/drawing/2014/main" id="{726BDC3D-F0E6-8D44-A7D2-FA4FA25284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1" name="Line 1033">
            <a:extLst>
              <a:ext uri="{FF2B5EF4-FFF2-40B4-BE49-F238E27FC236}">
                <a16:creationId xmlns:a16="http://schemas.microsoft.com/office/drawing/2014/main" id="{5F33EA8A-55AC-1E4D-961E-389E771A70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6632" name="Picture 7" descr="safari.png">
            <a:extLst>
              <a:ext uri="{FF2B5EF4-FFF2-40B4-BE49-F238E27FC236}">
                <a16:creationId xmlns:a16="http://schemas.microsoft.com/office/drawing/2014/main" id="{DCE96DF0-6636-D043-B999-7163E9AF3BE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>
            <a:extLst>
              <a:ext uri="{FF2B5EF4-FFF2-40B4-BE49-F238E27FC236}">
                <a16:creationId xmlns:a16="http://schemas.microsoft.com/office/drawing/2014/main" id="{6BFA6418-AFD3-5040-8F32-4764DD3CED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8915" name="Rectangle 1027">
            <a:extLst>
              <a:ext uri="{FF2B5EF4-FFF2-40B4-BE49-F238E27FC236}">
                <a16:creationId xmlns:a16="http://schemas.microsoft.com/office/drawing/2014/main" id="{28238D0E-1002-CE46-8AE4-7AFB4588CC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2124B2B-26C3-E34D-B133-E23AAE2BE0D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0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FF0A4F17-54CA-C542-ADBD-8AA170047EC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8917" name="Line 1032">
            <a:extLst>
              <a:ext uri="{FF2B5EF4-FFF2-40B4-BE49-F238E27FC236}">
                <a16:creationId xmlns:a16="http://schemas.microsoft.com/office/drawing/2014/main" id="{F68BEB9E-233B-C148-9199-A0F5F68561C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770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18" name="Line 1033">
            <a:extLst>
              <a:ext uri="{FF2B5EF4-FFF2-40B4-BE49-F238E27FC236}">
                <a16:creationId xmlns:a16="http://schemas.microsoft.com/office/drawing/2014/main" id="{03A186EF-8520-D44A-8AA5-740AC36DF7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8" r:id="rId1"/>
    <p:sldLayoutId id="2147485389" r:id="rId2"/>
    <p:sldLayoutId id="2147485390" r:id="rId3"/>
    <p:sldLayoutId id="2147485391" r:id="rId4"/>
    <p:sldLayoutId id="2147485392" r:id="rId5"/>
    <p:sldLayoutId id="2147485393" r:id="rId6"/>
    <p:sldLayoutId id="2147485394" r:id="rId7"/>
    <p:sldLayoutId id="2147485395" r:id="rId8"/>
    <p:sldLayoutId id="2147485396" r:id="rId9"/>
    <p:sldLayoutId id="2147485397" r:id="rId10"/>
    <p:sldLayoutId id="2147485398" r:id="rId11"/>
    <p:sldLayoutId id="2147485399" r:id="rId12"/>
    <p:sldLayoutId id="2147485400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2047A4AA-E7D9-7F40-BF16-A3ABC94C2B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B53B8AD3-5CEF-394E-B4B1-3A8A20DE6B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ACB7F68-B8FE-834E-A75C-520468F39CF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C2F3AA6-34BE-A64B-86C0-35877E36369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05DA9BD1-679F-E048-82E8-FB7C7E0543D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69D9A5E5-B035-1F43-9CFB-8F26C44B07A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032DCBE2-CB5E-0A4C-9771-5B7BE4A16FE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01" r:id="rId1"/>
    <p:sldLayoutId id="2147485402" r:id="rId2"/>
    <p:sldLayoutId id="2147485403" r:id="rId3"/>
    <p:sldLayoutId id="2147485404" r:id="rId4"/>
    <p:sldLayoutId id="2147485405" r:id="rId5"/>
    <p:sldLayoutId id="2147485406" r:id="rId6"/>
    <p:sldLayoutId id="2147485407" r:id="rId7"/>
    <p:sldLayoutId id="2147485408" r:id="rId8"/>
    <p:sldLayoutId id="2147485409" r:id="rId9"/>
    <p:sldLayoutId id="2147485410" r:id="rId10"/>
    <p:sldLayoutId id="2147485411" r:id="rId11"/>
    <p:sldLayoutId id="214748541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026">
            <a:extLst>
              <a:ext uri="{FF2B5EF4-FFF2-40B4-BE49-F238E27FC236}">
                <a16:creationId xmlns:a16="http://schemas.microsoft.com/office/drawing/2014/main" id="{1716E193-FC1D-5D4F-99B8-304EE5B986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0899" name="Rectangle 1027">
            <a:extLst>
              <a:ext uri="{FF2B5EF4-FFF2-40B4-BE49-F238E27FC236}">
                <a16:creationId xmlns:a16="http://schemas.microsoft.com/office/drawing/2014/main" id="{2EE38A3D-5133-BE47-B209-D6E51D4C96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723F14D-0C6B-274E-B26F-5BE7FFF56F2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45D718A-8AF7-3547-B42E-7AE201F135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E52A5BA1-8AA5-F84F-A206-01FE49D0C6C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0902" name="Line 1032">
            <a:extLst>
              <a:ext uri="{FF2B5EF4-FFF2-40B4-BE49-F238E27FC236}">
                <a16:creationId xmlns:a16="http://schemas.microsoft.com/office/drawing/2014/main" id="{39017EC5-5A4E-1640-A54B-F6DEB6E829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03" name="Line 1033">
            <a:extLst>
              <a:ext uri="{FF2B5EF4-FFF2-40B4-BE49-F238E27FC236}">
                <a16:creationId xmlns:a16="http://schemas.microsoft.com/office/drawing/2014/main" id="{ED2B9767-AC56-784E-8888-C9FF89E53A3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6" r:id="rId1"/>
    <p:sldLayoutId id="2147485332" r:id="rId2"/>
    <p:sldLayoutId id="2147485333" r:id="rId3"/>
    <p:sldLayoutId id="2147485334" r:id="rId4"/>
    <p:sldLayoutId id="2147485335" r:id="rId5"/>
    <p:sldLayoutId id="2147485336" r:id="rId6"/>
    <p:sldLayoutId id="2147485337" r:id="rId7"/>
    <p:sldLayoutId id="2147485338" r:id="rId8"/>
    <p:sldLayoutId id="2147485339" r:id="rId9"/>
    <p:sldLayoutId id="2147485340" r:id="rId10"/>
    <p:sldLayoutId id="2147485341" r:id="rId11"/>
    <p:sldLayoutId id="214748534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8C7DCE88-4C25-7649-8D06-768C7FEE8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ADC582E-50F2-6842-BCC9-5F02CC331A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ED639B4-515C-F341-AE77-64E4CCB410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A5E43F3-809D-4A46-820A-514CE40526D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9D985A5A-11B0-3A49-99E8-5D930A7CFF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C89B6B19-BA6C-924D-BFCC-C1428A6A07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40DB89D3-0D3F-A44E-9AB0-5EF3BF0CD0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9" r:id="rId1"/>
    <p:sldLayoutId id="2147485470" r:id="rId2"/>
    <p:sldLayoutId id="2147485471" r:id="rId3"/>
    <p:sldLayoutId id="2147485472" r:id="rId4"/>
    <p:sldLayoutId id="2147485473" r:id="rId5"/>
    <p:sldLayoutId id="2147485474" r:id="rId6"/>
    <p:sldLayoutId id="2147485475" r:id="rId7"/>
    <p:sldLayoutId id="2147485476" r:id="rId8"/>
    <p:sldLayoutId id="2147485477" r:id="rId9"/>
    <p:sldLayoutId id="2147485478" r:id="rId10"/>
    <p:sldLayoutId id="2147485479" r:id="rId11"/>
    <p:sldLayoutId id="21474854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015115BD-756A-8B47-ADB6-E187C0BECB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18BB2382-BEBA-C442-BDF4-F98B7C9227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4D488C3E-6DCA-0D42-A798-EC0672BA539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371FD9E-D15B-DF4F-A162-BF1BBDF261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223B912D-2661-9E46-ABC1-926630D5C04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47B12A54-6D84-3A47-ACEF-4404FB75521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5D3D0F20-C718-354F-BAB6-6B9FEB14BD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4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7" r:id="rId1"/>
    <p:sldLayoutId id="2147485498" r:id="rId2"/>
    <p:sldLayoutId id="2147485499" r:id="rId3"/>
    <p:sldLayoutId id="2147485500" r:id="rId4"/>
    <p:sldLayoutId id="2147485501" r:id="rId5"/>
    <p:sldLayoutId id="2147485502" r:id="rId6"/>
    <p:sldLayoutId id="2147485503" r:id="rId7"/>
    <p:sldLayoutId id="2147485504" r:id="rId8"/>
    <p:sldLayoutId id="2147485505" r:id="rId9"/>
    <p:sldLayoutId id="2147485506" r:id="rId10"/>
    <p:sldLayoutId id="2147485507" r:id="rId11"/>
    <p:sldLayoutId id="214748550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23BD6457-6A1E-DA4D-8CE9-A64C753653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4D15A51F-63CD-494B-9CF5-7EE5A7DD31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F916216-2FD1-7B42-8ED7-DF1B1303388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603455F-4957-E046-829D-986CC728F72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AF941E24-BA8F-B04B-ABAB-7CF575317A4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C8B132EE-FCD9-E849-BC33-D6902CD64C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959AE1C4-C145-574F-9A6D-523D4CBFC9E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465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0" r:id="rId1"/>
    <p:sldLayoutId id="2147485511" r:id="rId2"/>
    <p:sldLayoutId id="2147485512" r:id="rId3"/>
    <p:sldLayoutId id="2147485513" r:id="rId4"/>
    <p:sldLayoutId id="2147485514" r:id="rId5"/>
    <p:sldLayoutId id="2147485515" r:id="rId6"/>
    <p:sldLayoutId id="2147485516" r:id="rId7"/>
    <p:sldLayoutId id="2147485517" r:id="rId8"/>
    <p:sldLayoutId id="2147485518" r:id="rId9"/>
    <p:sldLayoutId id="2147485519" r:id="rId10"/>
    <p:sldLayoutId id="2147485520" r:id="rId11"/>
    <p:sldLayoutId id="214748552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anose="020B0600070205080204" pitchFamily="34" charset="-128"/>
          <a:cs typeface="MS PGothic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6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27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vmlDrawing" Target="../drawings/vmlDrawing1.v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5.wmf"/><Relationship Id="rId4" Type="http://schemas.openxmlformats.org/officeDocument/2006/relationships/tags" Target="../tags/tag36.xml"/><Relationship Id="rId9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40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tags" Target="../tags/tag44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43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48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47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6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52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51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9" Type="http://schemas.openxmlformats.org/officeDocument/2006/relationships/image" Target="../media/image8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7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vmlDrawing" Target="../drawings/vmlDrawing6.v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10" Type="http://schemas.openxmlformats.org/officeDocument/2006/relationships/image" Target="../media/image9.wmf"/><Relationship Id="rId4" Type="http://schemas.openxmlformats.org/officeDocument/2006/relationships/tags" Target="../tags/tag72.xml"/><Relationship Id="rId9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users.ece.cmu.edu/~omutlu/pub/dram-row-hammer_isca14.pdf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9.xml"/><Relationship Id="rId6" Type="http://schemas.openxmlformats.org/officeDocument/2006/relationships/hyperlink" Target="https://github.com/CMU-SAFARI/rowhammer" TargetMode="Externa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0.xml"/><Relationship Id="rId6" Type="http://schemas.openxmlformats.org/officeDocument/2006/relationships/hyperlink" Target="http://users.ece.cmu.edu/~omutlu/pub/dram-row-hammer_isca14.pdf" TargetMode="External"/><Relationship Id="rId5" Type="http://schemas.openxmlformats.org/officeDocument/2006/relationships/hyperlink" Target="http://googleprojectzero.blogspot.com/2015/03/exploiting-dram-rowhammer-bug-to-gain.html" TargetMode="External"/><Relationship Id="rId4" Type="http://schemas.openxmlformats.org/officeDocument/2006/relationships/image" Target="../media/image2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googleprojectzero.blogspot.com/2015/03/exploiting-dram-rowhammer-bug-to-gain.html" TargetMode="External"/><Relationship Id="rId2" Type="http://schemas.openxmlformats.org/officeDocument/2006/relationships/hyperlink" Target="http://users.ece.cmu.edu/~omutlu/pub/dram-row-hammer_isca14.pdf" TargetMode="External"/><Relationship Id="rId1" Type="http://schemas.openxmlformats.org/officeDocument/2006/relationships/slideLayout" Target="../slideLayouts/slideLayout17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0.xml"/><Relationship Id="rId4" Type="http://schemas.openxmlformats.org/officeDocument/2006/relationships/image" Target="../media/image2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0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s://lab.dsst.io/32c3-slides/7197.html" TargetMode="External"/><Relationship Id="rId1" Type="http://schemas.openxmlformats.org/officeDocument/2006/relationships/slideLayout" Target="../slideLayouts/slideLayout17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0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dram-row-hammer_kim_lightning-talk_isca14.pdf" TargetMode="External"/><Relationship Id="rId3" Type="http://schemas.openxmlformats.org/officeDocument/2006/relationships/hyperlink" Target="https://people.inf.ethz.ch/omutlu/pub/dram-row-hammer_isca14.pdf" TargetMode="External"/><Relationship Id="rId7" Type="http://schemas.openxmlformats.org/officeDocument/2006/relationships/hyperlink" Target="https://people.inf.ethz.ch/omutlu/pub/dram-row-hammer_kim_lightning-talk_isca14.pptx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93.xml"/><Relationship Id="rId6" Type="http://schemas.openxmlformats.org/officeDocument/2006/relationships/hyperlink" Target="https://people.inf.ethz.ch/omutlu/pub/dram-row-hammer_kim_talk_isca14.pdf" TargetMode="External"/><Relationship Id="rId5" Type="http://schemas.openxmlformats.org/officeDocument/2006/relationships/hyperlink" Target="https://people.inf.ethz.ch/omutlu/pub/dram-row-hammer_kim_talk_isca14.pptx" TargetMode="External"/><Relationship Id="rId4" Type="http://schemas.openxmlformats.org/officeDocument/2006/relationships/hyperlink" Target="http://cag.engr.uconn.edu/isca2014/" TargetMode="External"/><Relationship Id="rId9" Type="http://schemas.openxmlformats.org/officeDocument/2006/relationships/hyperlink" Target="https://github.com/CMU-SAFARI/rowhammer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904.09724.pdf" TargetMode="External"/><Relationship Id="rId2" Type="http://schemas.openxmlformats.org/officeDocument/2006/relationships/hyperlink" Target="https://ieeexplore.ieee.org/xpl/RecentIssue.jsp?punumber=43" TargetMode="External"/><Relationship Id="rId1" Type="http://schemas.openxmlformats.org/officeDocument/2006/relationships/slideLayout" Target="../slideLayouts/slideLayout193.xml"/><Relationship Id="rId4" Type="http://schemas.openxmlformats.org/officeDocument/2006/relationships/image" Target="../media/image37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8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notesSlide" Target="../notesSlides/notesSlide38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3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9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4">
            <a:extLst>
              <a:ext uri="{FF2B5EF4-FFF2-40B4-BE49-F238E27FC236}">
                <a16:creationId xmlns:a16="http://schemas.microsoft.com/office/drawing/2014/main" id="{9B5F5B6B-145E-AB4D-B5DC-62B3693F5A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7955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25: Virtual Memory II</a:t>
            </a:r>
            <a:br>
              <a:rPr lang="en-US" altLang="en-US" sz="4400" dirty="0">
                <a:ea typeface="ＭＳ Ｐゴシック" panose="020B0600070205080204" pitchFamily="34" charset="-128"/>
              </a:rPr>
            </a:br>
            <a:endParaRPr lang="en-US" altLang="en-US" sz="4400" dirty="0">
              <a:ea typeface="ＭＳ Ｐゴシック" panose="020B0600070205080204" pitchFamily="34" charset="-128"/>
            </a:endParaRPr>
          </a:p>
        </p:txBody>
      </p:sp>
      <p:sp>
        <p:nvSpPr>
          <p:cNvPr id="199682" name="Rectangle 5">
            <a:extLst>
              <a:ext uri="{FF2B5EF4-FFF2-40B4-BE49-F238E27FC236}">
                <a16:creationId xmlns:a16="http://schemas.microsoft.com/office/drawing/2014/main" id="{BD01BF6B-B2BB-594B-A7CA-09A95EFEDA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24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663838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005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005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295400"/>
            <a:ext cx="7772400" cy="472440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System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memory size: 2 GB = 2</a:t>
            </a:r>
            <a:r>
              <a:rPr lang="en-US" b="1" baseline="30000" dirty="0">
                <a:solidFill>
                  <a:schemeClr val="accent2"/>
                </a:solidFill>
              </a:rPr>
              <a:t>31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Physical memory size: 128 MB = 2</a:t>
            </a:r>
            <a:r>
              <a:rPr lang="en-US" b="1" baseline="30000" dirty="0">
                <a:solidFill>
                  <a:srgbClr val="FF3300"/>
                </a:solidFill>
              </a:rPr>
              <a:t>27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Page size: 4 KB = 2</a:t>
            </a:r>
            <a:r>
              <a:rPr lang="en-US" b="1" baseline="30000" dirty="0">
                <a:solidFill>
                  <a:srgbClr val="0432FF"/>
                </a:solidFill>
              </a:rPr>
              <a:t>12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bytes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Organization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address: </a:t>
            </a:r>
            <a:r>
              <a:rPr lang="en-US" b="1" dirty="0">
                <a:solidFill>
                  <a:schemeClr val="accent2"/>
                </a:solidFill>
              </a:rPr>
              <a:t>31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Physical address: </a:t>
            </a:r>
            <a:r>
              <a:rPr lang="en-US" b="1" dirty="0">
                <a:solidFill>
                  <a:srgbClr val="FF3300"/>
                </a:solidFill>
              </a:rPr>
              <a:t>27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Page offset: </a:t>
            </a:r>
            <a:r>
              <a:rPr lang="en-US" b="1" dirty="0">
                <a:solidFill>
                  <a:srgbClr val="0432FF"/>
                </a:solidFill>
              </a:rPr>
              <a:t>12</a:t>
            </a:r>
            <a:r>
              <a:rPr lang="en-US" dirty="0"/>
              <a:t> bits</a:t>
            </a:r>
          </a:p>
          <a:p>
            <a:pPr lvl="1"/>
            <a:r>
              <a:rPr lang="en-US" dirty="0"/>
              <a:t># Virtual pages = 2</a:t>
            </a:r>
            <a:r>
              <a:rPr lang="en-US" baseline="30000" dirty="0"/>
              <a:t>31</a:t>
            </a:r>
            <a:r>
              <a:rPr lang="en-US" dirty="0"/>
              <a:t>/2</a:t>
            </a:r>
            <a:r>
              <a:rPr lang="en-US" baseline="30000" dirty="0"/>
              <a:t>12</a:t>
            </a:r>
            <a:r>
              <a:rPr lang="en-US" dirty="0"/>
              <a:t> = </a:t>
            </a:r>
            <a:r>
              <a:rPr lang="en-US" b="1" dirty="0"/>
              <a:t>2</a:t>
            </a:r>
            <a:r>
              <a:rPr lang="en-US" b="1" baseline="30000" dirty="0"/>
              <a:t>19</a:t>
            </a:r>
            <a:r>
              <a:rPr lang="en-US" dirty="0"/>
              <a:t>  (VPN = 19 bits)</a:t>
            </a:r>
          </a:p>
          <a:p>
            <a:pPr lvl="1"/>
            <a:r>
              <a:rPr lang="en-US" dirty="0"/>
              <a:t># Physical pages = 2</a:t>
            </a:r>
            <a:r>
              <a:rPr lang="en-US" baseline="30000" dirty="0"/>
              <a:t>27</a:t>
            </a:r>
            <a:r>
              <a:rPr lang="en-US" dirty="0"/>
              <a:t>/2</a:t>
            </a:r>
            <a:r>
              <a:rPr lang="en-US" baseline="30000" dirty="0"/>
              <a:t>12</a:t>
            </a:r>
            <a:r>
              <a:rPr lang="en-US" dirty="0"/>
              <a:t> = </a:t>
            </a:r>
            <a:r>
              <a:rPr lang="en-US" b="1" dirty="0"/>
              <a:t>2</a:t>
            </a:r>
            <a:r>
              <a:rPr lang="en-US" b="1" baseline="30000" dirty="0"/>
              <a:t>15</a:t>
            </a:r>
            <a:r>
              <a:rPr lang="en-US" dirty="0"/>
              <a:t> (PPN = 15 bits)</a:t>
            </a:r>
          </a:p>
        </p:txBody>
      </p:sp>
      <p:sp>
        <p:nvSpPr>
          <p:cNvPr id="13005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005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8415984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5" name="Title 1">
            <a:extLst>
              <a:ext uri="{FF2B5EF4-FFF2-40B4-BE49-F238E27FC236}">
                <a16:creationId xmlns:a16="http://schemas.microsoft.com/office/drawing/2014/main" id="{AB1CA94D-7AA6-8640-9FF0-4CCD51763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 Cache</a:t>
            </a:r>
          </a:p>
        </p:txBody>
      </p:sp>
      <p:sp>
        <p:nvSpPr>
          <p:cNvPr id="349186" name="Slide Number Placeholder 3">
            <a:extLst>
              <a:ext uri="{FF2B5EF4-FFF2-40B4-BE49-F238E27FC236}">
                <a16:creationId xmlns:a16="http://schemas.microsoft.com/office/drawing/2014/main" id="{40FF66E7-C73E-5E45-93DD-7EFC3DA480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3BE30B-7428-D042-A4D8-E79582FED86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9187" name="Picture 4">
            <a:extLst>
              <a:ext uri="{FF2B5EF4-FFF2-40B4-BE49-F238E27FC236}">
                <a16:creationId xmlns:a16="http://schemas.microsoft.com/office/drawing/2014/main" id="{B7264F9C-0E15-5944-87D2-A1BCB04B3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66800"/>
            <a:ext cx="77152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4871465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09" name="Title 1">
            <a:extLst>
              <a:ext uri="{FF2B5EF4-FFF2-40B4-BE49-F238E27FC236}">
                <a16:creationId xmlns:a16="http://schemas.microsoft.com/office/drawing/2014/main" id="{D4CDAD16-A1AE-244C-AA7F-A316C2B60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Virtual-Physical Cache</a:t>
            </a:r>
          </a:p>
        </p:txBody>
      </p:sp>
      <p:sp>
        <p:nvSpPr>
          <p:cNvPr id="350210" name="Slide Number Placeholder 3">
            <a:extLst>
              <a:ext uri="{FF2B5EF4-FFF2-40B4-BE49-F238E27FC236}">
                <a16:creationId xmlns:a16="http://schemas.microsoft.com/office/drawing/2014/main" id="{7FEB6FA8-C26E-2D44-8531-8FEF184D97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5E5DA0-1D16-B840-8683-F0C56056306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0211" name="Picture 4">
            <a:extLst>
              <a:ext uri="{FF2B5EF4-FFF2-40B4-BE49-F238E27FC236}">
                <a16:creationId xmlns:a16="http://schemas.microsoft.com/office/drawing/2014/main" id="{75103F39-7D51-544B-A091-1B87608EB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11238"/>
            <a:ext cx="7747000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40265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3" name="Title 1">
            <a:extLst>
              <a:ext uri="{FF2B5EF4-FFF2-40B4-BE49-F238E27FC236}">
                <a16:creationId xmlns:a16="http://schemas.microsoft.com/office/drawing/2014/main" id="{5EC90760-055F-694D-9A14-99323B3AE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Virtually-Indexed Physically-Tagged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1234" name="Content Placeholder 2">
            <a:extLst>
              <a:ext uri="{FF2B5EF4-FFF2-40B4-BE49-F238E27FC236}">
                <a16:creationId xmlns:a16="http://schemas.microsoft.com/office/drawing/2014/main" id="{27B1B376-12D5-DF45-BA89-A34A346A6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≤(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page_size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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associativity)</a:t>
            </a:r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, the cache index bits come only from page offset </a:t>
            </a:r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(same in VA and PA)</a:t>
            </a:r>
          </a:p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both cache and TLB are on chip</a:t>
            </a:r>
          </a:p>
          <a:p>
            <a:pPr lvl="1"/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index both arrays concurrently using VA bits</a:t>
            </a:r>
          </a:p>
          <a:p>
            <a:pPr lvl="1"/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check cache tag (physical) against TLB output at the end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1235" name="Slide Number Placeholder 3">
            <a:extLst>
              <a:ext uri="{FF2B5EF4-FFF2-40B4-BE49-F238E27FC236}">
                <a16:creationId xmlns:a16="http://schemas.microsoft.com/office/drawing/2014/main" id="{E035F927-DA06-D842-839F-99E1C4AA0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C57C11-AAA9-4246-96A2-A75BE906044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51236" name="Rectangle 4">
            <a:extLst>
              <a:ext uri="{FF2B5EF4-FFF2-40B4-BE49-F238E27FC236}">
                <a16:creationId xmlns:a16="http://schemas.microsoft.com/office/drawing/2014/main" id="{6493DAB7-3DAD-AA46-9864-23500D8A6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695700"/>
            <a:ext cx="19050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351237" name="Rectangle 5">
            <a:extLst>
              <a:ext uri="{FF2B5EF4-FFF2-40B4-BE49-F238E27FC236}">
                <a16:creationId xmlns:a16="http://schemas.microsoft.com/office/drawing/2014/main" id="{8CBAEF1B-2F1A-7742-9771-138B06CEA3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3695700"/>
            <a:ext cx="15240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351238" name="Rectangle 6">
            <a:extLst>
              <a:ext uri="{FF2B5EF4-FFF2-40B4-BE49-F238E27FC236}">
                <a16:creationId xmlns:a16="http://schemas.microsoft.com/office/drawing/2014/main" id="{D448DF3F-B051-2747-A185-23FF0AAD77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381500"/>
            <a:ext cx="1143000" cy="9906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TLB</a:t>
            </a:r>
          </a:p>
        </p:txBody>
      </p:sp>
      <p:cxnSp>
        <p:nvCxnSpPr>
          <p:cNvPr id="351239" name="AutoShape 7">
            <a:extLst>
              <a:ext uri="{FF2B5EF4-FFF2-40B4-BE49-F238E27FC236}">
                <a16:creationId xmlns:a16="http://schemas.microsoft.com/office/drawing/2014/main" id="{5995688A-B9B9-6F48-9B58-FC4DAB3797BE}"/>
              </a:ext>
            </a:extLst>
          </p:cNvPr>
          <p:cNvCxnSpPr>
            <a:cxnSpLocks noChangeShapeType="1"/>
            <a:stCxn id="351236" idx="2"/>
            <a:endCxn id="351238" idx="0"/>
          </p:cNvCxnSpPr>
          <p:nvPr/>
        </p:nvCxnSpPr>
        <p:spPr bwMode="auto">
          <a:xfrm rot="5400000">
            <a:off x="2981325" y="3581400"/>
            <a:ext cx="285750" cy="12954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0" name="Rectangle 8">
            <a:extLst>
              <a:ext uri="{FF2B5EF4-FFF2-40B4-BE49-F238E27FC236}">
                <a16:creationId xmlns:a16="http://schemas.microsoft.com/office/drawing/2014/main" id="{E391522D-931C-A04A-8F15-336C8B69A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5753100"/>
            <a:ext cx="19050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PPN</a:t>
            </a:r>
          </a:p>
        </p:txBody>
      </p:sp>
      <p:cxnSp>
        <p:nvCxnSpPr>
          <p:cNvPr id="351241" name="AutoShape 9">
            <a:extLst>
              <a:ext uri="{FF2B5EF4-FFF2-40B4-BE49-F238E27FC236}">
                <a16:creationId xmlns:a16="http://schemas.microsoft.com/office/drawing/2014/main" id="{C260FD36-F922-CE45-9232-675E72A599AA}"/>
              </a:ext>
            </a:extLst>
          </p:cNvPr>
          <p:cNvCxnSpPr>
            <a:cxnSpLocks noChangeShapeType="1"/>
            <a:stCxn id="351238" idx="2"/>
            <a:endCxn id="351240" idx="0"/>
          </p:cNvCxnSpPr>
          <p:nvPr/>
        </p:nvCxnSpPr>
        <p:spPr bwMode="auto">
          <a:xfrm rot="5400000">
            <a:off x="2295525" y="5562600"/>
            <a:ext cx="36195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2" name="Rectangle 10">
            <a:extLst>
              <a:ext uri="{FF2B5EF4-FFF2-40B4-BE49-F238E27FC236}">
                <a16:creationId xmlns:a16="http://schemas.microsoft.com/office/drawing/2014/main" id="{467DFB48-DDD6-7847-A15F-C2EF4B41C4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076700"/>
            <a:ext cx="1066800" cy="304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Index</a:t>
            </a:r>
          </a:p>
        </p:txBody>
      </p:sp>
      <p:sp>
        <p:nvSpPr>
          <p:cNvPr id="351243" name="Rectangle 11">
            <a:extLst>
              <a:ext uri="{FF2B5EF4-FFF2-40B4-BE49-F238E27FC236}">
                <a16:creationId xmlns:a16="http://schemas.microsoft.com/office/drawing/2014/main" id="{D48DEB6D-BACD-BC48-8EA4-3D9F36687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4076700"/>
            <a:ext cx="457200" cy="304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BiB</a:t>
            </a:r>
          </a:p>
        </p:txBody>
      </p:sp>
      <p:sp>
        <p:nvSpPr>
          <p:cNvPr id="351244" name="Rectangle 12">
            <a:extLst>
              <a:ext uri="{FF2B5EF4-FFF2-40B4-BE49-F238E27FC236}">
                <a16:creationId xmlns:a16="http://schemas.microsoft.com/office/drawing/2014/main" id="{50F62704-C130-5C4B-B594-969E9E6ED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610100"/>
            <a:ext cx="1219200" cy="838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cache</a:t>
            </a:r>
          </a:p>
        </p:txBody>
      </p:sp>
      <p:cxnSp>
        <p:nvCxnSpPr>
          <p:cNvPr id="351245" name="AutoShape 13">
            <a:extLst>
              <a:ext uri="{FF2B5EF4-FFF2-40B4-BE49-F238E27FC236}">
                <a16:creationId xmlns:a16="http://schemas.microsoft.com/office/drawing/2014/main" id="{11845331-6AE1-3449-BE50-AA1581F73EA8}"/>
              </a:ext>
            </a:extLst>
          </p:cNvPr>
          <p:cNvCxnSpPr>
            <a:cxnSpLocks noChangeShapeType="1"/>
            <a:stCxn id="351242" idx="2"/>
            <a:endCxn id="351244" idx="0"/>
          </p:cNvCxnSpPr>
          <p:nvPr/>
        </p:nvCxnSpPr>
        <p:spPr bwMode="auto">
          <a:xfrm rot="16200000" flipH="1">
            <a:off x="5495925" y="4152900"/>
            <a:ext cx="2095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6" name="Rectangle 14">
            <a:extLst>
              <a:ext uri="{FF2B5EF4-FFF2-40B4-BE49-F238E27FC236}">
                <a16:creationId xmlns:a16="http://schemas.microsoft.com/office/drawing/2014/main" id="{90D1D956-FABA-9E40-B1ED-741CF197F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5753100"/>
            <a:ext cx="18288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tag</a:t>
            </a:r>
          </a:p>
        </p:txBody>
      </p:sp>
      <p:cxnSp>
        <p:nvCxnSpPr>
          <p:cNvPr id="351247" name="AutoShape 15">
            <a:extLst>
              <a:ext uri="{FF2B5EF4-FFF2-40B4-BE49-F238E27FC236}">
                <a16:creationId xmlns:a16="http://schemas.microsoft.com/office/drawing/2014/main" id="{4DC23FC6-206E-DE44-8E7A-12CC59B4B479}"/>
              </a:ext>
            </a:extLst>
          </p:cNvPr>
          <p:cNvCxnSpPr>
            <a:cxnSpLocks noChangeShapeType="1"/>
            <a:stCxn id="351244" idx="2"/>
            <a:endCxn id="351246" idx="0"/>
          </p:cNvCxnSpPr>
          <p:nvPr/>
        </p:nvCxnSpPr>
        <p:spPr bwMode="auto">
          <a:xfrm rot="5400000">
            <a:off x="5457825" y="5257800"/>
            <a:ext cx="2857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48" name="Rectangle 16">
            <a:extLst>
              <a:ext uri="{FF2B5EF4-FFF2-40B4-BE49-F238E27FC236}">
                <a16:creationId xmlns:a16="http://schemas.microsoft.com/office/drawing/2014/main" id="{4492991F-6BEE-834E-8198-DD1F26892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5753100"/>
            <a:ext cx="1828800" cy="381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data</a:t>
            </a:r>
          </a:p>
        </p:txBody>
      </p:sp>
      <p:cxnSp>
        <p:nvCxnSpPr>
          <p:cNvPr id="351249" name="AutoShape 17">
            <a:extLst>
              <a:ext uri="{FF2B5EF4-FFF2-40B4-BE49-F238E27FC236}">
                <a16:creationId xmlns:a16="http://schemas.microsoft.com/office/drawing/2014/main" id="{70F97167-8386-E94E-95D3-0198156537CD}"/>
              </a:ext>
            </a:extLst>
          </p:cNvPr>
          <p:cNvCxnSpPr>
            <a:cxnSpLocks noChangeShapeType="1"/>
            <a:stCxn id="351244" idx="2"/>
            <a:endCxn id="351248" idx="0"/>
          </p:cNvCxnSpPr>
          <p:nvPr/>
        </p:nvCxnSpPr>
        <p:spPr bwMode="auto">
          <a:xfrm rot="16200000" flipH="1">
            <a:off x="6524625" y="4876800"/>
            <a:ext cx="285750" cy="1447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0" name="Oval 18">
            <a:extLst>
              <a:ext uri="{FF2B5EF4-FFF2-40B4-BE49-F238E27FC236}">
                <a16:creationId xmlns:a16="http://schemas.microsoft.com/office/drawing/2014/main" id="{9C216C4D-D66D-2143-8326-37D947B6CD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2363" y="571976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=</a:t>
            </a:r>
          </a:p>
        </p:txBody>
      </p:sp>
      <p:cxnSp>
        <p:nvCxnSpPr>
          <p:cNvPr id="351251" name="AutoShape 19">
            <a:extLst>
              <a:ext uri="{FF2B5EF4-FFF2-40B4-BE49-F238E27FC236}">
                <a16:creationId xmlns:a16="http://schemas.microsoft.com/office/drawing/2014/main" id="{99F64E09-6CBD-AF4E-A167-68144D65326B}"/>
              </a:ext>
            </a:extLst>
          </p:cNvPr>
          <p:cNvCxnSpPr>
            <a:cxnSpLocks noChangeShapeType="1"/>
            <a:stCxn id="351240" idx="3"/>
            <a:endCxn id="351250" idx="2"/>
          </p:cNvCxnSpPr>
          <p:nvPr/>
        </p:nvCxnSpPr>
        <p:spPr bwMode="auto">
          <a:xfrm>
            <a:off x="3438525" y="5943600"/>
            <a:ext cx="214313" cy="4763"/>
          </a:xfrm>
          <a:prstGeom prst="bentConnector3">
            <a:avLst>
              <a:gd name="adj1" fmla="val 4963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1252" name="AutoShape 20">
            <a:extLst>
              <a:ext uri="{FF2B5EF4-FFF2-40B4-BE49-F238E27FC236}">
                <a16:creationId xmlns:a16="http://schemas.microsoft.com/office/drawing/2014/main" id="{44DA7331-3C68-4C4E-BCEB-3D6A06BADEB2}"/>
              </a:ext>
            </a:extLst>
          </p:cNvPr>
          <p:cNvCxnSpPr>
            <a:cxnSpLocks noChangeShapeType="1"/>
            <a:stCxn id="351246" idx="1"/>
            <a:endCxn id="351250" idx="6"/>
          </p:cNvCxnSpPr>
          <p:nvPr/>
        </p:nvCxnSpPr>
        <p:spPr bwMode="auto">
          <a:xfrm rot="10800000" flipV="1">
            <a:off x="4129088" y="5943600"/>
            <a:ext cx="204787" cy="4763"/>
          </a:xfrm>
          <a:prstGeom prst="bentConnector3">
            <a:avLst>
              <a:gd name="adj1" fmla="val 49611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3" name="Text Box 21">
            <a:extLst>
              <a:ext uri="{FF2B5EF4-FFF2-40B4-BE49-F238E27FC236}">
                <a16:creationId xmlns:a16="http://schemas.microsoft.com/office/drawing/2014/main" id="{2CA0E257-BD66-D045-82F1-31199F0C2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6369050"/>
            <a:ext cx="1452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cache hit?</a:t>
            </a:r>
          </a:p>
        </p:txBody>
      </p:sp>
      <p:cxnSp>
        <p:nvCxnSpPr>
          <p:cNvPr id="351254" name="AutoShape 22">
            <a:extLst>
              <a:ext uri="{FF2B5EF4-FFF2-40B4-BE49-F238E27FC236}">
                <a16:creationId xmlns:a16="http://schemas.microsoft.com/office/drawing/2014/main" id="{BB579369-58B9-604C-991C-434AD2832BAC}"/>
              </a:ext>
            </a:extLst>
          </p:cNvPr>
          <p:cNvCxnSpPr>
            <a:cxnSpLocks noChangeShapeType="1"/>
            <a:stCxn id="351250" idx="4"/>
            <a:endCxn id="351253" idx="0"/>
          </p:cNvCxnSpPr>
          <p:nvPr/>
        </p:nvCxnSpPr>
        <p:spPr bwMode="auto">
          <a:xfrm rot="16200000" flipH="1">
            <a:off x="3797300" y="6270626"/>
            <a:ext cx="192087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1255" name="Text Box 24">
            <a:extLst>
              <a:ext uri="{FF2B5EF4-FFF2-40B4-BE49-F238E27FC236}">
                <a16:creationId xmlns:a16="http://schemas.microsoft.com/office/drawing/2014/main" id="{A1EB97DB-3B58-8A42-9D88-B7841013B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" y="6369050"/>
            <a:ext cx="1179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TLB hit?</a:t>
            </a:r>
          </a:p>
        </p:txBody>
      </p:sp>
      <p:cxnSp>
        <p:nvCxnSpPr>
          <p:cNvPr id="351256" name="AutoShape 25">
            <a:extLst>
              <a:ext uri="{FF2B5EF4-FFF2-40B4-BE49-F238E27FC236}">
                <a16:creationId xmlns:a16="http://schemas.microsoft.com/office/drawing/2014/main" id="{63BA50E2-34E3-B642-BE53-19AA0D763D08}"/>
              </a:ext>
            </a:extLst>
          </p:cNvPr>
          <p:cNvCxnSpPr>
            <a:cxnSpLocks noChangeShapeType="1"/>
            <a:stCxn id="351238" idx="1"/>
            <a:endCxn id="351255" idx="0"/>
          </p:cNvCxnSpPr>
          <p:nvPr/>
        </p:nvCxnSpPr>
        <p:spPr bwMode="auto">
          <a:xfrm rot="10800000" flipV="1">
            <a:off x="1090613" y="4876800"/>
            <a:ext cx="814387" cy="1492250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5375764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Title 1">
            <a:extLst>
              <a:ext uri="{FF2B5EF4-FFF2-40B4-BE49-F238E27FC236}">
                <a16:creationId xmlns:a16="http://schemas.microsoft.com/office/drawing/2014/main" id="{2815BB30-4DB0-B142-A5A0-59D41D12D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Virtually-Indexed Physically-Tagged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2258" name="Content Placeholder 2">
            <a:extLst>
              <a:ext uri="{FF2B5EF4-FFF2-40B4-BE49-F238E27FC236}">
                <a16:creationId xmlns:a16="http://schemas.microsoft.com/office/drawing/2014/main" id="{E5146B28-A320-384D-8E6A-BBD046FA7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If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&gt;(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page_size 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</a:t>
            </a:r>
            <a:r>
              <a:rPr lang="en-US" altLang="en-US">
                <a:solidFill>
                  <a:schemeClr val="accent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associativity)</a:t>
            </a:r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</a:rPr>
              <a:t>, the cache index bits include VPN </a:t>
            </a:r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 Synonyms can cause problems</a:t>
            </a:r>
          </a:p>
          <a:p>
            <a:pPr lvl="1"/>
            <a:r>
              <a:rPr lang="en-US" altLang="en-US">
                <a:solidFill>
                  <a:schemeClr val="bg2"/>
                </a:solidFill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The same physical address can exist in two locations</a:t>
            </a:r>
          </a:p>
          <a:p>
            <a:r>
              <a:rPr lang="en-US" altLang="en-US">
                <a:latin typeface="Calibri" panose="020F0502020204030204" pitchFamily="34" charset="0"/>
                <a:ea typeface="ＭＳ Ｐゴシック" panose="020B0600070205080204" pitchFamily="34" charset="-128"/>
                <a:sym typeface="Symbol" pitchFamily="2" charset="2"/>
              </a:rPr>
              <a:t>Solutions?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2259" name="Slide Number Placeholder 3">
            <a:extLst>
              <a:ext uri="{FF2B5EF4-FFF2-40B4-BE49-F238E27FC236}">
                <a16:creationId xmlns:a16="http://schemas.microsoft.com/office/drawing/2014/main" id="{BDE87AC5-2363-FC42-A9CC-0644A979AC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5556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2D4FCE-3166-EE42-A812-72263FE5007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7" name="Rectangle 4">
            <a:extLst>
              <a:ext uri="{FF2B5EF4-FFF2-40B4-BE49-F238E27FC236}">
                <a16:creationId xmlns:a16="http://schemas.microsoft.com/office/drawing/2014/main" id="{6A38FDA2-9D22-A844-B2F4-99ABF2947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000" y="2819400"/>
            <a:ext cx="1905000" cy="381000"/>
          </a:xfrm>
          <a:prstGeom prst="rect">
            <a:avLst/>
          </a:prstGeom>
          <a:solidFill>
            <a:srgbClr val="C0C0C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VPN</a:t>
            </a: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9023677F-354E-5A49-990D-52C15EA2F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0" y="2819400"/>
            <a:ext cx="1524000" cy="381000"/>
          </a:xfrm>
          <a:prstGeom prst="rect">
            <a:avLst/>
          </a:prstGeom>
          <a:solidFill>
            <a:srgbClr val="C0C0C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Page Offset</a:t>
            </a:r>
          </a:p>
        </p:txBody>
      </p:sp>
      <p:sp>
        <p:nvSpPr>
          <p:cNvPr id="29" name="Rectangle 6">
            <a:extLst>
              <a:ext uri="{FF2B5EF4-FFF2-40B4-BE49-F238E27FC236}">
                <a16:creationId xmlns:a16="http://schemas.microsoft.com/office/drawing/2014/main" id="{4E715FC3-74EA-A64C-A1BD-8B735FF36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7600" y="3505200"/>
            <a:ext cx="1143000" cy="9906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52263" name="AutoShape 7">
            <a:extLst>
              <a:ext uri="{FF2B5EF4-FFF2-40B4-BE49-F238E27FC236}">
                <a16:creationId xmlns:a16="http://schemas.microsoft.com/office/drawing/2014/main" id="{817ACFB2-E444-074E-96D8-97BC3759D2F4}"/>
              </a:ext>
            </a:extLst>
          </p:cNvPr>
          <p:cNvCxnSpPr>
            <a:cxnSpLocks noChangeShapeType="1"/>
            <a:stCxn id="27" idx="2"/>
            <a:endCxn id="29" idx="0"/>
          </p:cNvCxnSpPr>
          <p:nvPr/>
        </p:nvCxnSpPr>
        <p:spPr bwMode="auto">
          <a:xfrm rot="5400000">
            <a:off x="3463925" y="2705100"/>
            <a:ext cx="285750" cy="12954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Rectangle 8">
            <a:extLst>
              <a:ext uri="{FF2B5EF4-FFF2-40B4-BE49-F238E27FC236}">
                <a16:creationId xmlns:a16="http://schemas.microsoft.com/office/drawing/2014/main" id="{726C2373-CA2F-0B4B-A859-8E64F5C35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6600" y="4876800"/>
            <a:ext cx="19050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PPN</a:t>
            </a:r>
          </a:p>
        </p:txBody>
      </p:sp>
      <p:cxnSp>
        <p:nvCxnSpPr>
          <p:cNvPr id="352265" name="AutoShape 9">
            <a:extLst>
              <a:ext uri="{FF2B5EF4-FFF2-40B4-BE49-F238E27FC236}">
                <a16:creationId xmlns:a16="http://schemas.microsoft.com/office/drawing/2014/main" id="{AA8ED2B6-3462-C944-99B4-1E17D1A94FB9}"/>
              </a:ext>
            </a:extLst>
          </p:cNvPr>
          <p:cNvCxnSpPr>
            <a:cxnSpLocks noChangeShapeType="1"/>
            <a:stCxn id="29" idx="2"/>
            <a:endCxn id="31" idx="0"/>
          </p:cNvCxnSpPr>
          <p:nvPr/>
        </p:nvCxnSpPr>
        <p:spPr bwMode="auto">
          <a:xfrm rot="5400000">
            <a:off x="2778125" y="46863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Rectangle 10">
            <a:extLst>
              <a:ext uri="{FF2B5EF4-FFF2-40B4-BE49-F238E27FC236}">
                <a16:creationId xmlns:a16="http://schemas.microsoft.com/office/drawing/2014/main" id="{F9100897-DDB9-5748-9650-6814C0053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3200400"/>
            <a:ext cx="1549400" cy="3048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Index</a:t>
            </a:r>
          </a:p>
        </p:txBody>
      </p:sp>
      <p:sp>
        <p:nvSpPr>
          <p:cNvPr id="34" name="Rectangle 11">
            <a:extLst>
              <a:ext uri="{FF2B5EF4-FFF2-40B4-BE49-F238E27FC236}">
                <a16:creationId xmlns:a16="http://schemas.microsoft.com/office/drawing/2014/main" id="{6DD06778-4A2C-264F-8C27-590CCC14C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3800" y="3200400"/>
            <a:ext cx="457200" cy="3048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BiB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Rectangle 12">
            <a:extLst>
              <a:ext uri="{FF2B5EF4-FFF2-40B4-BE49-F238E27FC236}">
                <a16:creationId xmlns:a16="http://schemas.microsoft.com/office/drawing/2014/main" id="{ED1FDCF8-9CA4-E04F-8B44-74F56E097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6600" y="3733800"/>
            <a:ext cx="1219200" cy="8382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physical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52269" name="AutoShape 13">
            <a:extLst>
              <a:ext uri="{FF2B5EF4-FFF2-40B4-BE49-F238E27FC236}">
                <a16:creationId xmlns:a16="http://schemas.microsoft.com/office/drawing/2014/main" id="{F36DBB7D-AB5A-5D4A-9C32-E6F7B5B8B4A9}"/>
              </a:ext>
            </a:extLst>
          </p:cNvPr>
          <p:cNvCxnSpPr>
            <a:cxnSpLocks noChangeShapeType="1"/>
            <a:stCxn id="33" idx="2"/>
            <a:endCxn id="35" idx="0"/>
          </p:cNvCxnSpPr>
          <p:nvPr/>
        </p:nvCxnSpPr>
        <p:spPr bwMode="auto">
          <a:xfrm rot="16200000" flipH="1">
            <a:off x="5857875" y="3155950"/>
            <a:ext cx="209550" cy="9271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Rectangle 14">
            <a:extLst>
              <a:ext uri="{FF2B5EF4-FFF2-40B4-BE49-F238E27FC236}">
                <a16:creationId xmlns:a16="http://schemas.microsoft.com/office/drawing/2014/main" id="{81743A30-2A2B-4D42-8F28-F101C27E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6000" y="4876800"/>
            <a:ext cx="18288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tag</a:t>
            </a:r>
          </a:p>
        </p:txBody>
      </p:sp>
      <p:cxnSp>
        <p:nvCxnSpPr>
          <p:cNvPr id="352271" name="AutoShape 15">
            <a:extLst>
              <a:ext uri="{FF2B5EF4-FFF2-40B4-BE49-F238E27FC236}">
                <a16:creationId xmlns:a16="http://schemas.microsoft.com/office/drawing/2014/main" id="{657D3B85-31F7-A344-ADD6-3DC5BDEDB140}"/>
              </a:ext>
            </a:extLst>
          </p:cNvPr>
          <p:cNvCxnSpPr>
            <a:cxnSpLocks noChangeShapeType="1"/>
            <a:stCxn id="35" idx="2"/>
            <a:endCxn id="37" idx="0"/>
          </p:cNvCxnSpPr>
          <p:nvPr/>
        </p:nvCxnSpPr>
        <p:spPr bwMode="auto">
          <a:xfrm rot="5400000">
            <a:off x="5940425" y="4381500"/>
            <a:ext cx="285750" cy="685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Rectangle 16">
            <a:extLst>
              <a:ext uri="{FF2B5EF4-FFF2-40B4-BE49-F238E27FC236}">
                <a16:creationId xmlns:a16="http://schemas.microsoft.com/office/drawing/2014/main" id="{3F099D08-F3E7-354C-A787-9ADE557EA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600" y="4876800"/>
            <a:ext cx="1828800" cy="381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data</a:t>
            </a:r>
          </a:p>
        </p:txBody>
      </p:sp>
      <p:cxnSp>
        <p:nvCxnSpPr>
          <p:cNvPr id="352273" name="AutoShape 17">
            <a:extLst>
              <a:ext uri="{FF2B5EF4-FFF2-40B4-BE49-F238E27FC236}">
                <a16:creationId xmlns:a16="http://schemas.microsoft.com/office/drawing/2014/main" id="{D5258810-2B94-4D4B-9FD2-0A06CA1CC7DC}"/>
              </a:ext>
            </a:extLst>
          </p:cNvPr>
          <p:cNvCxnSpPr>
            <a:cxnSpLocks noChangeShapeType="1"/>
            <a:stCxn id="35" idx="2"/>
            <a:endCxn id="39" idx="0"/>
          </p:cNvCxnSpPr>
          <p:nvPr/>
        </p:nvCxnSpPr>
        <p:spPr bwMode="auto">
          <a:xfrm rot="16200000" flipH="1">
            <a:off x="7007225" y="4000500"/>
            <a:ext cx="285750" cy="1447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Oval 18">
            <a:extLst>
              <a:ext uri="{FF2B5EF4-FFF2-40B4-BE49-F238E27FC236}">
                <a16:creationId xmlns:a16="http://schemas.microsoft.com/office/drawing/2014/main" id="{A531AD79-B4F5-7F42-9234-D279BA8DD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4963" y="4843463"/>
            <a:ext cx="457200" cy="4572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=</a:t>
            </a:r>
          </a:p>
        </p:txBody>
      </p:sp>
      <p:cxnSp>
        <p:nvCxnSpPr>
          <p:cNvPr id="352275" name="AutoShape 19">
            <a:extLst>
              <a:ext uri="{FF2B5EF4-FFF2-40B4-BE49-F238E27FC236}">
                <a16:creationId xmlns:a16="http://schemas.microsoft.com/office/drawing/2014/main" id="{648349A8-35B3-2D49-A24C-19841DA395F0}"/>
              </a:ext>
            </a:extLst>
          </p:cNvPr>
          <p:cNvCxnSpPr>
            <a:cxnSpLocks noChangeShapeType="1"/>
            <a:stCxn id="31" idx="3"/>
            <a:endCxn id="41" idx="2"/>
          </p:cNvCxnSpPr>
          <p:nvPr/>
        </p:nvCxnSpPr>
        <p:spPr bwMode="auto">
          <a:xfrm>
            <a:off x="3921125" y="5067300"/>
            <a:ext cx="214313" cy="4763"/>
          </a:xfrm>
          <a:prstGeom prst="bentConnector3">
            <a:avLst>
              <a:gd name="adj1" fmla="val 4963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2276" name="AutoShape 20">
            <a:extLst>
              <a:ext uri="{FF2B5EF4-FFF2-40B4-BE49-F238E27FC236}">
                <a16:creationId xmlns:a16="http://schemas.microsoft.com/office/drawing/2014/main" id="{C5AF6D18-A797-D64A-AE50-CFBE6AD9A085}"/>
              </a:ext>
            </a:extLst>
          </p:cNvPr>
          <p:cNvCxnSpPr>
            <a:cxnSpLocks noChangeShapeType="1"/>
            <a:stCxn id="37" idx="1"/>
            <a:endCxn id="41" idx="6"/>
          </p:cNvCxnSpPr>
          <p:nvPr/>
        </p:nvCxnSpPr>
        <p:spPr bwMode="auto">
          <a:xfrm rot="10800000" flipV="1">
            <a:off x="4611688" y="5067300"/>
            <a:ext cx="204787" cy="4763"/>
          </a:xfrm>
          <a:prstGeom prst="bentConnector3">
            <a:avLst>
              <a:gd name="adj1" fmla="val 49611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Text Box 21">
            <a:extLst>
              <a:ext uri="{FF2B5EF4-FFF2-40B4-BE49-F238E27FC236}">
                <a16:creationId xmlns:a16="http://schemas.microsoft.com/office/drawing/2014/main" id="{7DC2F0B8-6CBA-7348-8E78-BE9184F26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0" y="5645150"/>
            <a:ext cx="1452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 hit?</a:t>
            </a:r>
          </a:p>
        </p:txBody>
      </p:sp>
      <p:cxnSp>
        <p:nvCxnSpPr>
          <p:cNvPr id="352278" name="AutoShape 22">
            <a:extLst>
              <a:ext uri="{FF2B5EF4-FFF2-40B4-BE49-F238E27FC236}">
                <a16:creationId xmlns:a16="http://schemas.microsoft.com/office/drawing/2014/main" id="{461E59EC-7D97-3841-A2F7-5F1D733AF152}"/>
              </a:ext>
            </a:extLst>
          </p:cNvPr>
          <p:cNvCxnSpPr>
            <a:cxnSpLocks noChangeShapeType="1"/>
            <a:stCxn id="41" idx="4"/>
            <a:endCxn id="44" idx="0"/>
          </p:cNvCxnSpPr>
          <p:nvPr/>
        </p:nvCxnSpPr>
        <p:spPr bwMode="auto">
          <a:xfrm rot="16200000" flipH="1">
            <a:off x="4203700" y="5470526"/>
            <a:ext cx="344487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 Box 23">
            <a:extLst>
              <a:ext uri="{FF2B5EF4-FFF2-40B4-BE49-F238E27FC236}">
                <a16:creationId xmlns:a16="http://schemas.microsoft.com/office/drawing/2014/main" id="{5C712ABB-495F-5740-A876-4C8995AA2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0" y="5645150"/>
            <a:ext cx="1179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accent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 hit?</a:t>
            </a:r>
          </a:p>
        </p:txBody>
      </p:sp>
      <p:cxnSp>
        <p:nvCxnSpPr>
          <p:cNvPr id="352280" name="AutoShape 24">
            <a:extLst>
              <a:ext uri="{FF2B5EF4-FFF2-40B4-BE49-F238E27FC236}">
                <a16:creationId xmlns:a16="http://schemas.microsoft.com/office/drawing/2014/main" id="{4E5F3077-0012-D64A-A71D-5A28CB4BFE54}"/>
              </a:ext>
            </a:extLst>
          </p:cNvPr>
          <p:cNvCxnSpPr>
            <a:cxnSpLocks noChangeShapeType="1"/>
            <a:stCxn id="29" idx="1"/>
            <a:endCxn id="46" idx="0"/>
          </p:cNvCxnSpPr>
          <p:nvPr/>
        </p:nvCxnSpPr>
        <p:spPr bwMode="auto">
          <a:xfrm rot="10800000" flipV="1">
            <a:off x="1573213" y="4000500"/>
            <a:ext cx="814387" cy="1644650"/>
          </a:xfrm>
          <a:prstGeom prst="bentConnector2">
            <a:avLst/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AutoShape 25">
            <a:extLst>
              <a:ext uri="{FF2B5EF4-FFF2-40B4-BE49-F238E27FC236}">
                <a16:creationId xmlns:a16="http://schemas.microsoft.com/office/drawing/2014/main" id="{B9680128-C3E3-DD4C-BE63-31ADD8B3085D}"/>
              </a:ext>
            </a:extLst>
          </p:cNvPr>
          <p:cNvSpPr>
            <a:spLocks/>
          </p:cNvSpPr>
          <p:nvPr/>
        </p:nvSpPr>
        <p:spPr bwMode="auto">
          <a:xfrm rot="5400000">
            <a:off x="4887119" y="3342481"/>
            <a:ext cx="187325" cy="512763"/>
          </a:xfrm>
          <a:prstGeom prst="rightBrace">
            <a:avLst>
              <a:gd name="adj1" fmla="val 22811"/>
              <a:gd name="adj2" fmla="val 50000"/>
            </a:avLst>
          </a:prstGeom>
          <a:noFill/>
          <a:ln w="28575">
            <a:solidFill>
              <a:srgbClr val="FC012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906793009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Title 1">
            <a:extLst>
              <a:ext uri="{FF2B5EF4-FFF2-40B4-BE49-F238E27FC236}">
                <a16:creationId xmlns:a16="http://schemas.microsoft.com/office/drawing/2014/main" id="{77CE8FE7-BF3C-8942-B956-A2E5B8121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Solutions to the Synonym Problem</a:t>
            </a:r>
          </a:p>
        </p:txBody>
      </p:sp>
      <p:sp>
        <p:nvSpPr>
          <p:cNvPr id="353282" name="Content Placeholder 2">
            <a:extLst>
              <a:ext uri="{FF2B5EF4-FFF2-40B4-BE49-F238E27FC236}">
                <a16:creationId xmlns:a16="http://schemas.microsoft.com/office/drawing/2014/main" id="{2A8BFB46-B8BE-3B43-8D58-CF8CEAAEA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Limit cache size to (page size times associativity)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 get index from page offset 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On a write to a block, search all possible indices that can contain the same physical block, and update/invalidate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Used in Alpha 21264, MIPS R10K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Restrict page placement in OS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make sure index(VA) = index(PA)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Called page coloring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Used in many SPARC processors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3283" name="Slide Number Placeholder 3">
            <a:extLst>
              <a:ext uri="{FF2B5EF4-FFF2-40B4-BE49-F238E27FC236}">
                <a16:creationId xmlns:a16="http://schemas.microsoft.com/office/drawing/2014/main" id="{DBEA4467-050B-0143-9A71-1B8EBE4417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A44E9F-A900-0A45-9CDA-D38F029C27B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902760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Title 1">
            <a:extLst>
              <a:ext uri="{FF2B5EF4-FFF2-40B4-BE49-F238E27FC236}">
                <a16:creationId xmlns:a16="http://schemas.microsoft.com/office/drawing/2014/main" id="{CD567458-B075-2A43-99E3-8A0227BF2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(I)</a:t>
            </a:r>
          </a:p>
        </p:txBody>
      </p:sp>
      <p:sp>
        <p:nvSpPr>
          <p:cNvPr id="355330" name="Slide Number Placeholder 3">
            <a:extLst>
              <a:ext uri="{FF2B5EF4-FFF2-40B4-BE49-F238E27FC236}">
                <a16:creationId xmlns:a16="http://schemas.microsoft.com/office/drawing/2014/main" id="{3CE24BC3-46DD-FF48-B267-78504BA86E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B9B3C7-24BF-8B44-B4C4-23F0ECC2186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5331" name="Picture 4">
            <a:extLst>
              <a:ext uri="{FF2B5EF4-FFF2-40B4-BE49-F238E27FC236}">
                <a16:creationId xmlns:a16="http://schemas.microsoft.com/office/drawing/2014/main" id="{50F84C63-9B36-F348-9BD8-E612B93C2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144000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123257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Slide Number Placeholder 3">
            <a:extLst>
              <a:ext uri="{FF2B5EF4-FFF2-40B4-BE49-F238E27FC236}">
                <a16:creationId xmlns:a16="http://schemas.microsoft.com/office/drawing/2014/main" id="{350E4174-3FC8-5548-97F6-E4226070A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4F9A38-430F-EB45-AB10-F8CD734A08A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56354" name="Title 6">
            <a:extLst>
              <a:ext uri="{FF2B5EF4-FFF2-40B4-BE49-F238E27FC236}">
                <a16:creationId xmlns:a16="http://schemas.microsoft.com/office/drawing/2014/main" id="{F5768CC4-A525-DA49-9909-35117BDFC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(II)</a:t>
            </a:r>
          </a:p>
        </p:txBody>
      </p:sp>
      <p:pic>
        <p:nvPicPr>
          <p:cNvPr id="356355" name="Picture 7">
            <a:extLst>
              <a:ext uri="{FF2B5EF4-FFF2-40B4-BE49-F238E27FC236}">
                <a16:creationId xmlns:a16="http://schemas.microsoft.com/office/drawing/2014/main" id="{E8609B77-1C24-224E-B3F2-EE5B1B237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669251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Title 1">
            <a:extLst>
              <a:ext uri="{FF2B5EF4-FFF2-40B4-BE49-F238E27FC236}">
                <a16:creationId xmlns:a16="http://schemas.microsoft.com/office/drawing/2014/main" id="{0A52745E-4083-A54E-9D10-67D2EACCF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7378" name="Slide Number Placeholder 3">
            <a:extLst>
              <a:ext uri="{FF2B5EF4-FFF2-40B4-BE49-F238E27FC236}">
                <a16:creationId xmlns:a16="http://schemas.microsoft.com/office/drawing/2014/main" id="{A64BBAC4-D0B1-ED4F-9E26-0F642E9621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79765F-AB4A-0741-908D-1901DA79BE9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7379" name="Picture 4">
            <a:extLst>
              <a:ext uri="{FF2B5EF4-FFF2-40B4-BE49-F238E27FC236}">
                <a16:creationId xmlns:a16="http://schemas.microsoft.com/office/drawing/2014/main" id="{7C3559BF-1819-984D-97B4-C3600C83F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0"/>
            <a:ext cx="8951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706202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Title 1">
            <a:extLst>
              <a:ext uri="{FF2B5EF4-FFF2-40B4-BE49-F238E27FC236}">
                <a16:creationId xmlns:a16="http://schemas.microsoft.com/office/drawing/2014/main" id="{8018D582-8676-CD4E-8361-F4B4DF0A2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Exercise (Concluded)</a:t>
            </a:r>
          </a:p>
        </p:txBody>
      </p:sp>
      <p:sp>
        <p:nvSpPr>
          <p:cNvPr id="358402" name="Slide Number Placeholder 3">
            <a:extLst>
              <a:ext uri="{FF2B5EF4-FFF2-40B4-BE49-F238E27FC236}">
                <a16:creationId xmlns:a16="http://schemas.microsoft.com/office/drawing/2014/main" id="{207270AF-99FA-054A-B463-FD3B495D50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F55B39-5585-5845-944F-75A3E7B2180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58403" name="Picture 4">
            <a:extLst>
              <a:ext uri="{FF2B5EF4-FFF2-40B4-BE49-F238E27FC236}">
                <a16:creationId xmlns:a16="http://schemas.microsoft.com/office/drawing/2014/main" id="{4F0429A8-0DC6-114B-88DB-9DDCAC32B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5600"/>
            <a:ext cx="9144000" cy="358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142452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itle 1">
            <a:extLst>
              <a:ext uri="{FF2B5EF4-FFF2-40B4-BE49-F238E27FC236}">
                <a16:creationId xmlns:a16="http://schemas.microsoft.com/office/drawing/2014/main" id="{E624A4C7-5A8F-C844-B5A9-8B2D02165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Some System Software Tasks for VM</a:t>
            </a:r>
          </a:p>
        </p:txBody>
      </p:sp>
      <p:sp>
        <p:nvSpPr>
          <p:cNvPr id="164866" name="Content Placeholder 2">
            <a:extLst>
              <a:ext uri="{FF2B5EF4-FFF2-40B4-BE49-F238E27FC236}">
                <a16:creationId xmlns:a16="http://schemas.microsoft.com/office/drawing/2014/main" id="{D6E32608-7F9E-4946-A874-060E8E14F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Keeping track of which physical frames are free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Allocating free physical frames to virtual pages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replacement policy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When no physical frame is free, what should be removed?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Sharing pages between processes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Copy-on-write optimization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Page-flip optimization</a:t>
            </a:r>
          </a:p>
        </p:txBody>
      </p:sp>
      <p:sp>
        <p:nvSpPr>
          <p:cNvPr id="164867" name="Slide Number Placeholder 3">
            <a:extLst>
              <a:ext uri="{FF2B5EF4-FFF2-40B4-BE49-F238E27FC236}">
                <a16:creationId xmlns:a16="http://schemas.microsoft.com/office/drawing/2014/main" id="{6C169D9B-1E25-3F4C-8CD1-05E01DD73D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050A43-69BA-0940-9A8F-7D2E9E050811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270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619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Mapping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619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619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136197" name="Picture 6" descr="Fig8_2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143000"/>
            <a:ext cx="77771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909108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How Do We Translate Addresses?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8244" name="Rectangle 5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>
                <a:solidFill>
                  <a:srgbClr val="0432FF"/>
                </a:solidFill>
              </a:rPr>
              <a:t>Page table</a:t>
            </a:r>
          </a:p>
          <a:p>
            <a:pPr lvl="1"/>
            <a:r>
              <a:rPr lang="en-US" dirty="0"/>
              <a:t>Has entry for each virtual page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Each </a:t>
            </a:r>
            <a:r>
              <a:rPr lang="en-US" dirty="0">
                <a:solidFill>
                  <a:srgbClr val="0432FF"/>
                </a:solidFill>
              </a:rPr>
              <a:t>page table entry </a:t>
            </a:r>
            <a:r>
              <a:rPr lang="en-US" dirty="0"/>
              <a:t>has:</a:t>
            </a:r>
          </a:p>
          <a:p>
            <a:endParaRPr lang="en-US" dirty="0"/>
          </a:p>
          <a:p>
            <a:pPr lvl="1"/>
            <a:r>
              <a:rPr lang="en-US" dirty="0">
                <a:solidFill>
                  <a:srgbClr val="0432FF"/>
                </a:solidFill>
              </a:rPr>
              <a:t>Valid bit</a:t>
            </a:r>
            <a:r>
              <a:rPr lang="en-US" dirty="0"/>
              <a:t>: whether the virtual page is located in physical memory (if not, it must be fetched from the hard disk)</a:t>
            </a:r>
          </a:p>
          <a:p>
            <a:pPr lvl="1"/>
            <a:endParaRPr lang="en-US" dirty="0">
              <a:solidFill>
                <a:srgbClr val="0432FF"/>
              </a:solidFill>
            </a:endParaRPr>
          </a:p>
          <a:p>
            <a:pPr lvl="1"/>
            <a:r>
              <a:rPr lang="en-US" dirty="0">
                <a:solidFill>
                  <a:srgbClr val="0432FF"/>
                </a:solidFill>
              </a:rPr>
              <a:t>Physical page number</a:t>
            </a:r>
            <a:r>
              <a:rPr lang="en-US" dirty="0"/>
              <a:t>: where the virtual page is located in physical memory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(Replacement policy, dirty bits)</a:t>
            </a:r>
          </a:p>
        </p:txBody>
      </p:sp>
      <p:sp>
        <p:nvSpPr>
          <p:cNvPr id="138242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824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1845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40290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Page Table Address Translation Example</a:t>
            </a:r>
            <a:endParaRPr lang="en-US" dirty="0">
              <a:latin typeface="Consolas" pitchFamily="49" charset="0"/>
            </a:endParaRPr>
          </a:p>
        </p:txBody>
      </p:sp>
      <p:graphicFrame>
        <p:nvGraphicFramePr>
          <p:cNvPr id="140293" name="Object 2"/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01985478"/>
              </p:ext>
            </p:extLst>
          </p:nvPr>
        </p:nvGraphicFramePr>
        <p:xfrm>
          <a:off x="2135188" y="1122140"/>
          <a:ext cx="4418012" cy="5299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VISIO" r:id="rId9" imgW="2680716" imgH="3215640" progId="Visio.Drawing.6">
                  <p:embed/>
                </p:oleObj>
              </mc:Choice>
              <mc:Fallback>
                <p:oleObj name="VISIO" r:id="rId9" imgW="2680716" imgH="3215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5188" y="1122140"/>
                        <a:ext cx="4418012" cy="52995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291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1541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0292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324966-A8D6-6242-A3AE-35619894D755}"/>
              </a:ext>
            </a:extLst>
          </p:cNvPr>
          <p:cNvSpPr txBox="1"/>
          <p:nvPr/>
        </p:nvSpPr>
        <p:spPr>
          <a:xfrm>
            <a:off x="1066800" y="2286000"/>
            <a:ext cx="2450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is Indexed</a:t>
            </a:r>
          </a:p>
          <a:p>
            <a:r>
              <a:rPr lang="en-US" dirty="0"/>
              <a:t>with the VPN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5E65F5-7898-A64D-A71A-C1E1CF740A46}"/>
              </a:ext>
            </a:extLst>
          </p:cNvPr>
          <p:cNvSpPr txBox="1"/>
          <p:nvPr/>
        </p:nvSpPr>
        <p:spPr>
          <a:xfrm>
            <a:off x="1524000" y="5849034"/>
            <a:ext cx="2296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Provides</a:t>
            </a:r>
          </a:p>
          <a:p>
            <a:r>
              <a:rPr lang="en-US" dirty="0"/>
              <a:t>The PPN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88224A-0D01-4445-BAD2-01D5ADD652D3}"/>
              </a:ext>
            </a:extLst>
          </p:cNvPr>
          <p:cNvSpPr txBox="1"/>
          <p:nvPr/>
        </p:nvSpPr>
        <p:spPr>
          <a:xfrm>
            <a:off x="486427" y="3836565"/>
            <a:ext cx="247606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Table is located</a:t>
            </a:r>
          </a:p>
          <a:p>
            <a:r>
              <a:rPr lang="en-US" dirty="0"/>
              <a:t>at physical memory </a:t>
            </a:r>
          </a:p>
          <a:p>
            <a:r>
              <a:rPr lang="en-US" dirty="0"/>
              <a:t>address specified by</a:t>
            </a:r>
          </a:p>
          <a:p>
            <a:r>
              <a:rPr lang="en-US" dirty="0"/>
              <a:t>the PTBR (Page Table</a:t>
            </a:r>
          </a:p>
          <a:p>
            <a:r>
              <a:rPr lang="en-US" dirty="0"/>
              <a:t>Base Register)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E95A83-8392-C844-BCD5-553A991D9B32}"/>
              </a:ext>
            </a:extLst>
          </p:cNvPr>
          <p:cNvSpPr txBox="1"/>
          <p:nvPr/>
        </p:nvSpPr>
        <p:spPr>
          <a:xfrm>
            <a:off x="6732419" y="5562600"/>
            <a:ext cx="19543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offset bits </a:t>
            </a:r>
          </a:p>
          <a:p>
            <a:r>
              <a:rPr lang="en-US" dirty="0"/>
              <a:t>do not change </a:t>
            </a:r>
          </a:p>
          <a:p>
            <a:r>
              <a:rPr lang="en-US" dirty="0"/>
              <a:t>during translation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50F301C-3D50-7042-8AE3-1D0217743295}"/>
              </a:ext>
            </a:extLst>
          </p:cNvPr>
          <p:cNvCxnSpPr>
            <a:cxnSpLocks/>
          </p:cNvCxnSpPr>
          <p:nvPr/>
        </p:nvCxnSpPr>
        <p:spPr bwMode="auto">
          <a:xfrm>
            <a:off x="2135188" y="5181600"/>
            <a:ext cx="2209006" cy="368096"/>
          </a:xfrm>
          <a:prstGeom prst="straightConnector1">
            <a:avLst/>
          </a:prstGeom>
          <a:solidFill>
            <a:srgbClr val="C0C0C0"/>
          </a:solidFill>
          <a:ln w="412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5202836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915400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1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0x5F20? </a:t>
            </a:r>
          </a:p>
          <a:p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We first need to find the page table entry containing the translation for the corresponding VPN</a:t>
            </a: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Look up the PTE at the address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PTBR + VPN*PTE-size</a:t>
            </a:r>
          </a:p>
        </p:txBody>
      </p:sp>
      <p:graphicFrame>
        <p:nvGraphicFramePr>
          <p:cNvPr id="7" name="Content Placeholder 6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38856993"/>
              </p:ext>
            </p:extLst>
          </p:nvPr>
        </p:nvGraphicFramePr>
        <p:xfrm>
          <a:off x="6172200" y="2043684"/>
          <a:ext cx="2638958" cy="4128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81" name="VISIO" r:id="rId8" imgW="1466088" imgH="2293620" progId="Visio.Drawing.6">
                  <p:embed/>
                </p:oleObj>
              </mc:Choice>
              <mc:Fallback>
                <p:oleObj name="VISIO" r:id="rId8" imgW="1466088" imgH="229362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043684"/>
                        <a:ext cx="2638958" cy="4128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4387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892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915400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1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0x5F20? 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VPN = 5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Entry 5 in page table indicates VPN 5 is in physical page 1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Physical address is 0x1F20</a:t>
            </a:r>
          </a:p>
          <a:p>
            <a:pPr marL="457200" lvl="1" indent="0">
              <a:buNone/>
            </a:pPr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12970181"/>
              </p:ext>
            </p:extLst>
          </p:nvPr>
        </p:nvGraphicFramePr>
        <p:xfrm>
          <a:off x="4021138" y="914400"/>
          <a:ext cx="4818062" cy="5779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05" name="VISIO" r:id="rId8" imgW="2680716" imgH="3215640" progId="Visio.Drawing.6">
                  <p:embed/>
                </p:oleObj>
              </mc:Choice>
              <mc:Fallback>
                <p:oleObj name="VISIO" r:id="rId8" imgW="2680716" imgH="321564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1138" y="914400"/>
                        <a:ext cx="4818062" cy="57793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4387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18795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84150" y="0"/>
            <a:ext cx="8726488" cy="914400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2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0x73E0? </a:t>
            </a:r>
          </a:p>
          <a:p>
            <a:pPr marL="457200" lvl="1" indent="0">
              <a:buNone/>
            </a:pPr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94556933"/>
              </p:ext>
            </p:extLst>
          </p:nvPr>
        </p:nvGraphicFramePr>
        <p:xfrm>
          <a:off x="6124042" y="2043684"/>
          <a:ext cx="2638958" cy="4128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829" name="VISIO" r:id="rId8" imgW="1466088" imgH="2293620" progId="Visio.Drawing.6">
                  <p:embed/>
                </p:oleObj>
              </mc:Choice>
              <mc:Fallback>
                <p:oleObj name="VISIO" r:id="rId8" imgW="1466088" imgH="229362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4042" y="2043684"/>
                        <a:ext cx="2638958" cy="41285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82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8483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28704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0"/>
            <a:ext cx="8839200" cy="905789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Page Table Address Translation Example 2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62075"/>
            <a:ext cx="4022725" cy="4972050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What is the physical address of virtual address 0x73E0? 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VPN = 7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Entry 7 in page table is invalid, so the page is not in physical memory</a:t>
            </a:r>
          </a:p>
          <a:p>
            <a:pPr lvl="1"/>
            <a:r>
              <a:rPr lang="en-US" dirty="0">
                <a:latin typeface="Tahoma" charset="0"/>
                <a:ea typeface="Tahoma" charset="0"/>
                <a:cs typeface="Tahoma" charset="0"/>
              </a:rPr>
              <a:t>The virtual page must be swapped into physical memory from disk</a:t>
            </a:r>
          </a:p>
          <a:p>
            <a:pPr lvl="1"/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0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23542103"/>
              </p:ext>
            </p:extLst>
          </p:nvPr>
        </p:nvGraphicFramePr>
        <p:xfrm>
          <a:off x="3992575" y="914400"/>
          <a:ext cx="4770425" cy="5258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853" name="VISIO" r:id="rId8" imgW="2650236" imgH="2921508" progId="Visio.Drawing.6">
                  <p:embed/>
                </p:oleObj>
              </mc:Choice>
              <mc:Fallback>
                <p:oleObj name="VISIO" r:id="rId8" imgW="2650236" imgH="2921508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2575" y="914400"/>
                        <a:ext cx="4770425" cy="52587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82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48483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>
          <a:xfrm>
            <a:off x="6777038" y="631825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defPPr>
              <a:defRPr lang="en-US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69735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8850B770-60C7-764A-9C3B-EBA353731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Issue: Page Table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49A27-595C-2B4A-8C05-144147215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839200" cy="55626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latin typeface="Tahoma" charset="0"/>
                <a:ea typeface="Tahoma" charset="0"/>
                <a:cs typeface="Tahoma" charset="0"/>
              </a:rPr>
              <a:t>Suppose 64-bit VA and 40-bit PA, how large is the page table?     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b="1" dirty="0">
                <a:latin typeface="Tahoma" charset="0"/>
                <a:ea typeface="Tahoma" charset="0"/>
                <a:cs typeface="Tahoma" charset="0"/>
              </a:rPr>
              <a:t>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52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entries x ~4 bytes </a:t>
            </a:r>
            <a:r>
              <a:rPr lang="en-US" b="1" dirty="0">
                <a:latin typeface="Tahoma" charset="0"/>
                <a:ea typeface="Tahoma" charset="0"/>
                <a:cs typeface="Tahoma" charset="0"/>
                <a:sym typeface="Symbol" charset="0"/>
              </a:rPr>
              <a:t>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54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bytes		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that is for just one process!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the process may not be using the entire VM space!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49A3D937-16CD-5B4B-9ADE-27BAB17F2B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DBDA1-E7B5-FD4A-B066-A819ACCE71A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3540" name="Rectangle 4">
            <a:extLst>
              <a:ext uri="{FF2B5EF4-FFF2-40B4-BE49-F238E27FC236}">
                <a16:creationId xmlns:a16="http://schemas.microsoft.com/office/drawing/2014/main" id="{6CB1376E-F8CF-0B4D-87C0-9B90898FA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670050"/>
            <a:ext cx="39624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193541" name="Rectangle 5">
            <a:extLst>
              <a:ext uri="{FF2B5EF4-FFF2-40B4-BE49-F238E27FC236}">
                <a16:creationId xmlns:a16="http://schemas.microsoft.com/office/drawing/2014/main" id="{222BEB6E-EA84-7F42-8B5D-F341636C4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670050"/>
            <a:ext cx="17526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93542" name="Rectangle 6">
            <a:extLst>
              <a:ext uri="{FF2B5EF4-FFF2-40B4-BE49-F238E27FC236}">
                <a16:creationId xmlns:a16="http://schemas.microsoft.com/office/drawing/2014/main" id="{C22300A3-FDE0-CF46-82C0-345654015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2813050"/>
            <a:ext cx="1295400" cy="1447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table</a:t>
            </a:r>
          </a:p>
        </p:txBody>
      </p:sp>
      <p:sp>
        <p:nvSpPr>
          <p:cNvPr id="193543" name="Oval 7">
            <a:extLst>
              <a:ext uri="{FF2B5EF4-FFF2-40B4-BE49-F238E27FC236}">
                <a16:creationId xmlns:a16="http://schemas.microsoft.com/office/drawing/2014/main" id="{E9C76368-6AE1-8444-A3BE-8275C3010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2998788"/>
            <a:ext cx="1066800" cy="10668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concat</a:t>
            </a:r>
          </a:p>
        </p:txBody>
      </p:sp>
      <p:sp>
        <p:nvSpPr>
          <p:cNvPr id="193544" name="Rectangle 8">
            <a:extLst>
              <a:ext uri="{FF2B5EF4-FFF2-40B4-BE49-F238E27FC236}">
                <a16:creationId xmlns:a16="http://schemas.microsoft.com/office/drawing/2014/main" id="{16A911AE-5583-9046-8349-6663DD904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25" y="3333750"/>
            <a:ext cx="447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grpSp>
        <p:nvGrpSpPr>
          <p:cNvPr id="193545" name="Group 9">
            <a:extLst>
              <a:ext uri="{FF2B5EF4-FFF2-40B4-BE49-F238E27FC236}">
                <a16:creationId xmlns:a16="http://schemas.microsoft.com/office/drawing/2014/main" id="{7034847C-C415-4246-8F64-D3FEC2B1F854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838200"/>
            <a:ext cx="5638800" cy="679450"/>
            <a:chOff x="3648" y="820"/>
            <a:chExt cx="1056" cy="428"/>
          </a:xfrm>
        </p:grpSpPr>
        <p:sp>
          <p:nvSpPr>
            <p:cNvPr id="193558" name="AutoShape 10">
              <a:extLst>
                <a:ext uri="{FF2B5EF4-FFF2-40B4-BE49-F238E27FC236}">
                  <a16:creationId xmlns:a16="http://schemas.microsoft.com/office/drawing/2014/main" id="{44B65D07-8708-284F-AEB0-63EE0DF2A42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04" y="648"/>
              <a:ext cx="144" cy="1056"/>
            </a:xfrm>
            <a:prstGeom prst="leftBrace">
              <a:avLst>
                <a:gd name="adj1" fmla="val 6111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3559" name="Text Box 11">
              <a:extLst>
                <a:ext uri="{FF2B5EF4-FFF2-40B4-BE49-F238E27FC236}">
                  <a16:creationId xmlns:a16="http://schemas.microsoft.com/office/drawing/2014/main" id="{6880690E-7C67-8C47-926B-D5C79C7CA1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9" y="820"/>
              <a:ext cx="17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64-bit</a:t>
              </a:r>
            </a:p>
          </p:txBody>
        </p:sp>
      </p:grpSp>
      <p:cxnSp>
        <p:nvCxnSpPr>
          <p:cNvPr id="193546" name="AutoShape 12">
            <a:extLst>
              <a:ext uri="{FF2B5EF4-FFF2-40B4-BE49-F238E27FC236}">
                <a16:creationId xmlns:a16="http://schemas.microsoft.com/office/drawing/2014/main" id="{3564D224-498D-F047-8A1D-21109D4828FF}"/>
              </a:ext>
            </a:extLst>
          </p:cNvPr>
          <p:cNvCxnSpPr>
            <a:cxnSpLocks noChangeShapeType="1"/>
            <a:stCxn id="193540" idx="2"/>
            <a:endCxn id="193542" idx="0"/>
          </p:cNvCxnSpPr>
          <p:nvPr/>
        </p:nvCxnSpPr>
        <p:spPr bwMode="auto">
          <a:xfrm rot="16200000" flipH="1">
            <a:off x="2755107" y="2429668"/>
            <a:ext cx="742950" cy="4763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7" name="AutoShape 13">
            <a:extLst>
              <a:ext uri="{FF2B5EF4-FFF2-40B4-BE49-F238E27FC236}">
                <a16:creationId xmlns:a16="http://schemas.microsoft.com/office/drawing/2014/main" id="{06AEEFF6-CC23-6E42-BD87-6D912F9147C8}"/>
              </a:ext>
            </a:extLst>
          </p:cNvPr>
          <p:cNvCxnSpPr>
            <a:cxnSpLocks noChangeShapeType="1"/>
            <a:stCxn id="193541" idx="2"/>
            <a:endCxn id="193543" idx="0"/>
          </p:cNvCxnSpPr>
          <p:nvPr/>
        </p:nvCxnSpPr>
        <p:spPr bwMode="auto">
          <a:xfrm rot="5400000">
            <a:off x="5438775" y="2522538"/>
            <a:ext cx="928688" cy="4762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8" name="AutoShape 14">
            <a:extLst>
              <a:ext uri="{FF2B5EF4-FFF2-40B4-BE49-F238E27FC236}">
                <a16:creationId xmlns:a16="http://schemas.microsoft.com/office/drawing/2014/main" id="{316DE5D9-09AA-3D46-A37C-374C901E22A6}"/>
              </a:ext>
            </a:extLst>
          </p:cNvPr>
          <p:cNvCxnSpPr>
            <a:cxnSpLocks noChangeShapeType="1"/>
            <a:stCxn id="193542" idx="3"/>
            <a:endCxn id="193543" idx="2"/>
          </p:cNvCxnSpPr>
          <p:nvPr/>
        </p:nvCxnSpPr>
        <p:spPr bwMode="auto">
          <a:xfrm flipV="1">
            <a:off x="3786188" y="3532188"/>
            <a:ext cx="1571625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9" name="AutoShape 15">
            <a:extLst>
              <a:ext uri="{FF2B5EF4-FFF2-40B4-BE49-F238E27FC236}">
                <a16:creationId xmlns:a16="http://schemas.microsoft.com/office/drawing/2014/main" id="{7E02B447-7AAC-D445-8DC7-FA83BD73D681}"/>
              </a:ext>
            </a:extLst>
          </p:cNvPr>
          <p:cNvCxnSpPr>
            <a:cxnSpLocks noChangeShapeType="1"/>
            <a:stCxn id="193543" idx="6"/>
            <a:endCxn id="193544" idx="1"/>
          </p:cNvCxnSpPr>
          <p:nvPr/>
        </p:nvCxnSpPr>
        <p:spPr bwMode="auto">
          <a:xfrm>
            <a:off x="6434138" y="3532188"/>
            <a:ext cx="1233487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3550" name="Line 16">
            <a:extLst>
              <a:ext uri="{FF2B5EF4-FFF2-40B4-BE49-F238E27FC236}">
                <a16:creationId xmlns:a16="http://schemas.microsoft.com/office/drawing/2014/main" id="{48ACC37E-A840-3041-A5A9-B717F08692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1" name="Line 17">
            <a:extLst>
              <a:ext uri="{FF2B5EF4-FFF2-40B4-BE49-F238E27FC236}">
                <a16:creationId xmlns:a16="http://schemas.microsoft.com/office/drawing/2014/main" id="{E6A3EBBC-FD9B-074C-9C0C-41AE99DF5D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342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2" name="Line 18">
            <a:extLst>
              <a:ext uri="{FF2B5EF4-FFF2-40B4-BE49-F238E27FC236}">
                <a16:creationId xmlns:a16="http://schemas.microsoft.com/office/drawing/2014/main" id="{E5A50608-C21F-174D-B02F-647EA0D3DC3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867400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3" name="Line 19">
            <a:extLst>
              <a:ext uri="{FF2B5EF4-FFF2-40B4-BE49-F238E27FC236}">
                <a16:creationId xmlns:a16="http://schemas.microsoft.com/office/drawing/2014/main" id="{207BFCBD-48C6-254B-9F7A-B234245FC2A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3095625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4" name="Text Box 20">
            <a:extLst>
              <a:ext uri="{FF2B5EF4-FFF2-40B4-BE49-F238E27FC236}">
                <a16:creationId xmlns:a16="http://schemas.microsoft.com/office/drawing/2014/main" id="{71849F22-E937-7448-B67F-A8AAD2EDF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4713" y="2133600"/>
            <a:ext cx="925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12-bit</a:t>
            </a:r>
          </a:p>
        </p:txBody>
      </p:sp>
      <p:sp>
        <p:nvSpPr>
          <p:cNvPr id="193555" name="Text Box 21">
            <a:extLst>
              <a:ext uri="{FF2B5EF4-FFF2-40B4-BE49-F238E27FC236}">
                <a16:creationId xmlns:a16="http://schemas.microsoft.com/office/drawing/2014/main" id="{94A90841-21AA-A54E-9CD7-6AC0C26AB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3100" y="21336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52-bit</a:t>
            </a:r>
          </a:p>
        </p:txBody>
      </p:sp>
      <p:sp>
        <p:nvSpPr>
          <p:cNvPr id="193556" name="Text Box 22">
            <a:extLst>
              <a:ext uri="{FF2B5EF4-FFF2-40B4-BE49-F238E27FC236}">
                <a16:creationId xmlns:a16="http://schemas.microsoft.com/office/drawing/2014/main" id="{9E315544-04DF-0244-9B17-58C841E3D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28-bit</a:t>
            </a:r>
          </a:p>
        </p:txBody>
      </p:sp>
      <p:sp>
        <p:nvSpPr>
          <p:cNvPr id="193557" name="Text Box 23">
            <a:extLst>
              <a:ext uri="{FF2B5EF4-FFF2-40B4-BE49-F238E27FC236}">
                <a16:creationId xmlns:a16="http://schemas.microsoft.com/office/drawing/2014/main" id="{1CE4575E-840B-3E4E-A5F5-63DD312E5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2563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40-bit</a:t>
            </a:r>
          </a:p>
        </p:txBody>
      </p:sp>
    </p:spTree>
    <p:extLst>
      <p:ext uri="{BB962C8B-B14F-4D97-AF65-F5344CB8AC3E}">
        <p14:creationId xmlns:p14="http://schemas.microsoft.com/office/powerpoint/2010/main" val="39647378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053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Page Table Challenges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053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1207077"/>
            <a:ext cx="8915400" cy="5193723"/>
          </a:xfrm>
        </p:spPr>
        <p:txBody>
          <a:bodyPr/>
          <a:lstStyle/>
          <a:p>
            <a:r>
              <a:rPr lang="en-US" dirty="0"/>
              <a:t>Challenge 1: </a:t>
            </a:r>
            <a:r>
              <a:rPr lang="en-US" dirty="0">
                <a:solidFill>
                  <a:srgbClr val="FF0000"/>
                </a:solidFill>
              </a:rPr>
              <a:t>Page table is large</a:t>
            </a:r>
          </a:p>
          <a:p>
            <a:pPr lvl="1"/>
            <a:r>
              <a:rPr lang="en-US" dirty="0"/>
              <a:t>at least part of it needs to be located in physical memory</a:t>
            </a:r>
          </a:p>
          <a:p>
            <a:pPr lvl="1"/>
            <a:r>
              <a:rPr lang="en-US" dirty="0"/>
              <a:t>solution: multi-level (hierarchical) page tables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/>
              <a:t>Challenge 2: </a:t>
            </a:r>
            <a:r>
              <a:rPr lang="en-US" dirty="0">
                <a:solidFill>
                  <a:srgbClr val="FF0000"/>
                </a:solidFill>
              </a:rPr>
              <a:t>Each instruction fetch or load/store requires at least two memory accesses:</a:t>
            </a:r>
          </a:p>
          <a:p>
            <a:pPr marL="344487" lvl="1" indent="0">
              <a:buNone/>
            </a:pPr>
            <a:r>
              <a:rPr lang="en-US" dirty="0"/>
              <a:t>1. one for address translation (page table read)</a:t>
            </a:r>
          </a:p>
          <a:p>
            <a:pPr marL="344487" lvl="1" indent="0">
              <a:buNone/>
            </a:pPr>
            <a:r>
              <a:rPr lang="en-US" dirty="0"/>
              <a:t>2. one to access data with the physical address (after translation)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/>
              <a:t>Two memory accesses to service an instruction fetch or load/store greatly degrades execution time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Unless we are clever… </a:t>
            </a:r>
            <a:r>
              <a:rPr lang="en-US" dirty="0">
                <a:solidFill>
                  <a:srgbClr val="0432FF"/>
                </a:solidFill>
                <a:sym typeface="Wingdings" pitchFamily="2" charset="2"/>
              </a:rPr>
              <a:t> </a:t>
            </a:r>
            <a:r>
              <a:rPr lang="en-US" dirty="0">
                <a:solidFill>
                  <a:srgbClr val="0432FF"/>
                </a:solidFill>
              </a:rPr>
              <a:t>speed up the translation…</a:t>
            </a:r>
          </a:p>
          <a:p>
            <a:pPr lvl="1"/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15053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053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1720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>
            <a:extLst>
              <a:ext uri="{FF2B5EF4-FFF2-40B4-BE49-F238E27FC236}">
                <a16:creationId xmlns:a16="http://schemas.microsoft.com/office/drawing/2014/main" id="{D84554A8-FA77-3640-AC39-862612D1A0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Readings</a:t>
            </a:r>
          </a:p>
        </p:txBody>
      </p:sp>
      <p:sp>
        <p:nvSpPr>
          <p:cNvPr id="69634" name="Content Placeholder 2">
            <a:extLst>
              <a:ext uri="{FF2B5EF4-FFF2-40B4-BE49-F238E27FC236}">
                <a16:creationId xmlns:a16="http://schemas.microsoft.com/office/drawing/2014/main" id="{BF8171DE-CBBB-8647-9915-5938D32474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Virtual Memory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Required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H&amp;H Chapter 8.4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815701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25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Translation </a:t>
            </a:r>
            <a:r>
              <a:rPr lang="en-US" dirty="0" err="1"/>
              <a:t>Lookaside</a:t>
            </a:r>
            <a:r>
              <a:rPr lang="en-US" dirty="0"/>
              <a:t> Buffer (TLB)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2581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1283277"/>
            <a:ext cx="8610600" cy="5193723"/>
          </a:xfrm>
        </p:spPr>
        <p:txBody>
          <a:bodyPr/>
          <a:lstStyle/>
          <a:p>
            <a:r>
              <a:rPr lang="en-US" dirty="0"/>
              <a:t>Idea: </a:t>
            </a:r>
            <a:r>
              <a:rPr lang="en-US" dirty="0">
                <a:solidFill>
                  <a:srgbClr val="FF0000"/>
                </a:solidFill>
              </a:rPr>
              <a:t>Cache the page table entries (PTEs) in a hardware structure in the processor to speed up address translation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Translation lookaside buffer </a:t>
            </a:r>
            <a:r>
              <a:rPr lang="en-US" dirty="0"/>
              <a:t>(TLB)</a:t>
            </a:r>
          </a:p>
          <a:p>
            <a:endParaRPr lang="en-US" dirty="0"/>
          </a:p>
          <a:p>
            <a:pPr lvl="1"/>
            <a:r>
              <a:rPr lang="en-US" dirty="0"/>
              <a:t>Small cache of most recently used translations (PTEs)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Reduces number of memory accesses required for </a:t>
            </a:r>
            <a:r>
              <a:rPr lang="en-US" i="1" dirty="0"/>
              <a:t>most</a:t>
            </a:r>
            <a:r>
              <a:rPr lang="en-US" dirty="0"/>
              <a:t> instruction fetches and loads/stores to only one</a:t>
            </a:r>
          </a:p>
          <a:p>
            <a:endParaRPr lang="en-US" dirty="0"/>
          </a:p>
        </p:txBody>
      </p:sp>
      <p:sp>
        <p:nvSpPr>
          <p:cNvPr id="152579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2580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068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46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Translation </a:t>
            </a:r>
            <a:r>
              <a:rPr lang="en-US" dirty="0" err="1"/>
              <a:t>Lookaside</a:t>
            </a:r>
            <a:r>
              <a:rPr lang="en-US" dirty="0"/>
              <a:t> Buffer (TLB)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4629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6875" y="990600"/>
            <a:ext cx="8366125" cy="4972050"/>
          </a:xfrm>
        </p:spPr>
        <p:txBody>
          <a:bodyPr/>
          <a:lstStyle/>
          <a:p>
            <a:r>
              <a:rPr lang="en-US" dirty="0"/>
              <a:t>Page table accesses have a lot of temporal locality</a:t>
            </a:r>
          </a:p>
          <a:p>
            <a:pPr lvl="1"/>
            <a:r>
              <a:rPr lang="en-US" dirty="0"/>
              <a:t>Data accesses have temporal and spatial locality</a:t>
            </a:r>
          </a:p>
          <a:p>
            <a:pPr lvl="1"/>
            <a:r>
              <a:rPr lang="en-US" dirty="0"/>
              <a:t>Large page size (say 4KB, 8KB, or even 1-2GB)</a:t>
            </a:r>
          </a:p>
          <a:p>
            <a:pPr lvl="1"/>
            <a:r>
              <a:rPr lang="en-US" dirty="0"/>
              <a:t>Consecutive instructions and loads/stores are likely to access same page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TLB</a:t>
            </a:r>
          </a:p>
          <a:p>
            <a:pPr lvl="1"/>
            <a:r>
              <a:rPr lang="en-US" dirty="0"/>
              <a:t>Small: accessed in ~ 1 cycle</a:t>
            </a:r>
          </a:p>
          <a:p>
            <a:pPr lvl="1"/>
            <a:r>
              <a:rPr lang="en-US" dirty="0"/>
              <a:t>Typically 16 - 512 entries</a:t>
            </a:r>
          </a:p>
          <a:p>
            <a:pPr lvl="1"/>
            <a:r>
              <a:rPr lang="en-US" dirty="0"/>
              <a:t>High associativity</a:t>
            </a:r>
          </a:p>
          <a:p>
            <a:pPr lvl="1"/>
            <a:r>
              <a:rPr lang="en-US" dirty="0"/>
              <a:t>&gt; 95-99 % hit rates typical (depends on workload)</a:t>
            </a:r>
          </a:p>
          <a:p>
            <a:pPr lvl="1"/>
            <a:r>
              <a:rPr lang="en-US" dirty="0"/>
              <a:t>Reduces number of memory accesses for most instruction fetches and loads/stores to only one</a:t>
            </a:r>
          </a:p>
        </p:txBody>
      </p:sp>
      <p:sp>
        <p:nvSpPr>
          <p:cNvPr id="154627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462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8152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144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6674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Example Two-Entry TLB</a:t>
            </a:r>
            <a:endParaRPr lang="en-US" dirty="0">
              <a:latin typeface="Consolas" pitchFamily="49" charset="0"/>
            </a:endParaRPr>
          </a:p>
        </p:txBody>
      </p:sp>
      <p:graphicFrame>
        <p:nvGraphicFramePr>
          <p:cNvPr id="156677" name="Object 2"/>
          <p:cNvGraphicFramePr>
            <a:graphicFrameLocks noGrp="1" noChangeAspect="1"/>
          </p:cNvGraphicFramePr>
          <p:nvPr>
            <p:ph idx="1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13437481"/>
              </p:ext>
            </p:extLst>
          </p:nvPr>
        </p:nvGraphicFramePr>
        <p:xfrm>
          <a:off x="536575" y="1204134"/>
          <a:ext cx="7921626" cy="4981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877" name="VISIO" r:id="rId9" imgW="4015740" imgH="2525268" progId="Visio.Drawing.6">
                  <p:embed/>
                </p:oleObj>
              </mc:Choice>
              <mc:Fallback>
                <p:oleObj name="VISIO" r:id="rId9" imgW="4015740" imgH="252526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75" y="1204134"/>
                        <a:ext cx="7921626" cy="49815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75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" y="10779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6676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22786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Virtual Memory Support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and Examples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609731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itle 1">
            <a:extLst>
              <a:ext uri="{FF2B5EF4-FFF2-40B4-BE49-F238E27FC236}">
                <a16:creationId xmlns:a16="http://schemas.microsoft.com/office/drawing/2014/main" id="{4BFC2214-340A-4246-B905-1EF01FCBA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Supporting Virtual Memory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BCA1889C-A92C-B24B-BC2D-24AF70588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56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Virtual memory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requires both HW+SW support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Page Table is in memory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Can be cached in special hardware structures called Translation Lookaside Buffers (TLBs)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The hardware component is called the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MMU</a:t>
            </a:r>
            <a:r>
              <a:rPr lang="en-US" altLang="en-US" dirty="0">
                <a:ea typeface="ＭＳ Ｐゴシック" panose="020B0600070205080204" pitchFamily="34" charset="-128"/>
              </a:rPr>
              <a:t> (memory management unit)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Includes Page Table Base Register(s), TLBs, page walkers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It is the job of the software </a:t>
            </a:r>
            <a:r>
              <a:rPr lang="en-US" altLang="en-US" dirty="0">
                <a:ea typeface="ＭＳ Ｐゴシック" panose="020B0600070205080204" pitchFamily="34" charset="-128"/>
              </a:rPr>
              <a:t>to leverage the MMU to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Populate page tables, decide what to replace in physical memory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Change the Page Table Register on context switch (to use the running thread’s page table)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Handle page faults and ensure correct mapping</a:t>
            </a:r>
          </a:p>
        </p:txBody>
      </p:sp>
      <p:sp>
        <p:nvSpPr>
          <p:cNvPr id="163843" name="Slide Number Placeholder 3">
            <a:extLst>
              <a:ext uri="{FF2B5EF4-FFF2-40B4-BE49-F238E27FC236}">
                <a16:creationId xmlns:a16="http://schemas.microsoft.com/office/drawing/2014/main" id="{740DE162-6E3F-C841-90E5-6E38D7FD8C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6E63FF-4A3A-2343-B06B-7A90B465967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6077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Title 1">
            <a:extLst>
              <a:ext uri="{FF2B5EF4-FFF2-40B4-BE49-F238E27FC236}">
                <a16:creationId xmlns:a16="http://schemas.microsoft.com/office/drawing/2014/main" id="{2FCD43C7-E7B3-0B4C-9340-9681A9083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C0A773BA-0236-3642-8F5A-8AB4C1069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How to obtain the physical address from a virtual address?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size specified by the ISA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VAX: 512 bytes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Today: 4KB, 8KB, 2GB, … (small and large pages mixed together)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Trade-offs? (remember cache lectures)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Table contains an entry for each virtual page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Page Table Entry (PTE)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What is in a PTE?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71011" name="Slide Number Placeholder 3">
            <a:extLst>
              <a:ext uri="{FF2B5EF4-FFF2-40B4-BE49-F238E27FC236}">
                <a16:creationId xmlns:a16="http://schemas.microsoft.com/office/drawing/2014/main" id="{ABF88A90-6EE7-3E4F-AA96-E850A4C7E5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71D448-710E-3A4A-9956-5E5208CF7B7B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7265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itle 1">
            <a:extLst>
              <a:ext uri="{FF2B5EF4-FFF2-40B4-BE49-F238E27FC236}">
                <a16:creationId xmlns:a16="http://schemas.microsoft.com/office/drawing/2014/main" id="{0E6235BC-7F6D-BD4B-B9EF-533AD4466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in a Page Table Entry (PTE)? </a:t>
            </a:r>
          </a:p>
        </p:txBody>
      </p:sp>
      <p:sp>
        <p:nvSpPr>
          <p:cNvPr id="178178" name="Slide Number Placeholder 3">
            <a:extLst>
              <a:ext uri="{FF2B5EF4-FFF2-40B4-BE49-F238E27FC236}">
                <a16:creationId xmlns:a16="http://schemas.microsoft.com/office/drawing/2014/main" id="{796F60FC-A681-A343-BAF2-7C389E2ED0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6ECA81-59A7-824B-877E-85DB18FE3C6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7827" name="Picture 4">
            <a:extLst>
              <a:ext uri="{FF2B5EF4-FFF2-40B4-BE49-F238E27FC236}">
                <a16:creationId xmlns:a16="http://schemas.microsoft.com/office/drawing/2014/main" id="{F5317290-C48C-F147-90A1-96BAD246A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2288"/>
            <a:ext cx="9144000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E9B1D39-5B77-1747-8BC3-9851D3899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7900"/>
            <a:ext cx="91440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Page table is the “tag store” for the physical memory data store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 mapping table between virtual memory and physical memory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PTE is the “tag store entry” for a virtual page in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a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valid</a:t>
            </a:r>
            <a:r>
              <a:rPr lang="en-US" altLang="en-US">
                <a:ea typeface="ＭＳ Ｐゴシック" panose="020B0600070205080204" pitchFamily="34" charset="-128"/>
              </a:rPr>
              <a:t> bit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ea typeface="ＭＳ Ｐゴシック" panose="020B0600070205080204" pitchFamily="34" charset="-128"/>
              </a:rPr>
              <a:t>to indicate validity/presence in physical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tag</a:t>
            </a:r>
            <a:r>
              <a:rPr lang="en-US" altLang="en-US">
                <a:ea typeface="ＭＳ Ｐゴシック" panose="020B0600070205080204" pitchFamily="34" charset="-128"/>
              </a:rPr>
              <a:t> bits (PFN)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ea typeface="ＭＳ Ｐゴシック" panose="020B0600070205080204" pitchFamily="34" charset="-128"/>
              </a:rPr>
              <a:t>to support translation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bits to support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replacement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a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dirty</a:t>
            </a:r>
            <a:r>
              <a:rPr lang="en-US" altLang="en-US">
                <a:ea typeface="ＭＳ Ｐゴシック" panose="020B0600070205080204" pitchFamily="34" charset="-128"/>
              </a:rPr>
              <a:t> bit to support “write back caching”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Need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protection bits </a:t>
            </a:r>
            <a:r>
              <a:rPr lang="en-US" altLang="en-US">
                <a:ea typeface="ＭＳ Ｐゴシック" panose="020B0600070205080204" pitchFamily="34" charset="-128"/>
              </a:rPr>
              <a:t>to enable access control and protection</a:t>
            </a:r>
          </a:p>
          <a:p>
            <a:pPr lvl="2"/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96987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Slide Number Placeholder 5">
            <a:extLst>
              <a:ext uri="{FF2B5EF4-FFF2-40B4-BE49-F238E27FC236}">
                <a16:creationId xmlns:a16="http://schemas.microsoft.com/office/drawing/2014/main" id="{07ECAC97-33E5-C548-B713-4BD2387D68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B0F243-1DB2-D648-B201-0C553AE5606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58" name="Rectangle 2">
            <a:extLst>
              <a:ext uri="{FF2B5EF4-FFF2-40B4-BE49-F238E27FC236}">
                <a16:creationId xmlns:a16="http://schemas.microsoft.com/office/drawing/2014/main" id="{A3D636C3-0592-2340-BA2D-3AA36C452E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dirty="0"/>
              <a:t>Address Translation (I)</a:t>
            </a:r>
          </a:p>
        </p:txBody>
      </p:sp>
      <p:sp>
        <p:nvSpPr>
          <p:cNvPr id="173059" name="Rectangle 3">
            <a:extLst>
              <a:ext uri="{FF2B5EF4-FFF2-40B4-BE49-F238E27FC236}">
                <a16:creationId xmlns:a16="http://schemas.microsoft.com/office/drawing/2014/main" id="{56F040CA-18C9-F947-BFED-3EDC3CA3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763000" cy="1828800"/>
          </a:xfrm>
        </p:spPr>
        <p:txBody>
          <a:bodyPr/>
          <a:lstStyle/>
          <a:p>
            <a:pPr eaLnBrk="1" hangingPunct="1"/>
            <a:r>
              <a:rPr lang="en-US" altLang="en-US"/>
              <a:t>Parameters</a:t>
            </a:r>
          </a:p>
          <a:p>
            <a:pPr lvl="1" eaLnBrk="1" hangingPunct="1"/>
            <a:r>
              <a:rPr lang="en-US" altLang="en-US"/>
              <a:t>P = 2</a:t>
            </a:r>
            <a:r>
              <a:rPr lang="en-US" altLang="en-US" baseline="30000"/>
              <a:t>p</a:t>
            </a:r>
            <a:r>
              <a:rPr lang="en-US" altLang="en-US"/>
              <a:t> = page size (bytes).  </a:t>
            </a:r>
          </a:p>
          <a:p>
            <a:pPr lvl="1" eaLnBrk="1" hangingPunct="1"/>
            <a:r>
              <a:rPr lang="en-US" altLang="en-US"/>
              <a:t>N = 2</a:t>
            </a:r>
            <a:r>
              <a:rPr lang="en-US" altLang="en-US" baseline="30000"/>
              <a:t>n</a:t>
            </a:r>
            <a:r>
              <a:rPr lang="en-US" altLang="en-US"/>
              <a:t> = Virtual-address limit</a:t>
            </a:r>
          </a:p>
          <a:p>
            <a:pPr lvl="1" eaLnBrk="1" hangingPunct="1"/>
            <a:r>
              <a:rPr lang="en-US" altLang="en-US"/>
              <a:t>M = 2</a:t>
            </a:r>
            <a:r>
              <a:rPr lang="en-US" altLang="en-US" baseline="30000"/>
              <a:t>m</a:t>
            </a:r>
            <a:r>
              <a:rPr lang="en-US" altLang="en-US"/>
              <a:t> = Physical-address limit</a:t>
            </a:r>
          </a:p>
        </p:txBody>
      </p:sp>
      <p:sp>
        <p:nvSpPr>
          <p:cNvPr id="173060" name="Rectangle 2">
            <a:extLst>
              <a:ext uri="{FF2B5EF4-FFF2-40B4-BE49-F238E27FC236}">
                <a16:creationId xmlns:a16="http://schemas.microsoft.com/office/drawing/2014/main" id="{4674A86B-1E1C-D14A-A87D-39E7CC385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075" y="3140075"/>
            <a:ext cx="31877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page number</a:t>
            </a:r>
          </a:p>
        </p:txBody>
      </p:sp>
      <p:sp>
        <p:nvSpPr>
          <p:cNvPr id="173061" name="Rectangle 3">
            <a:extLst>
              <a:ext uri="{FF2B5EF4-FFF2-40B4-BE49-F238E27FC236}">
                <a16:creationId xmlns:a16="http://schemas.microsoft.com/office/drawing/2014/main" id="{C5393992-1228-9D4F-8C37-DF0AB6BDF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3140075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3062" name="Rectangle 4">
            <a:extLst>
              <a:ext uri="{FF2B5EF4-FFF2-40B4-BE49-F238E27FC236}">
                <a16:creationId xmlns:a16="http://schemas.microsoft.com/office/drawing/2014/main" id="{3A7E0A3D-FDDB-234A-B6AD-E3ADF9AFA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5237" y="3111500"/>
            <a:ext cx="18065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</a:t>
            </a:r>
          </a:p>
        </p:txBody>
      </p:sp>
      <p:sp>
        <p:nvSpPr>
          <p:cNvPr id="173063" name="Rectangle 5">
            <a:extLst>
              <a:ext uri="{FF2B5EF4-FFF2-40B4-BE49-F238E27FC236}">
                <a16:creationId xmlns:a16="http://schemas.microsoft.com/office/drawing/2014/main" id="{3000C99A-CAC0-3440-8DB6-50903A1D7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875" y="5349875"/>
            <a:ext cx="28829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</a:t>
            </a:r>
          </a:p>
        </p:txBody>
      </p:sp>
      <p:sp>
        <p:nvSpPr>
          <p:cNvPr id="173064" name="Rectangle 6">
            <a:extLst>
              <a:ext uri="{FF2B5EF4-FFF2-40B4-BE49-F238E27FC236}">
                <a16:creationId xmlns:a16="http://schemas.microsoft.com/office/drawing/2014/main" id="{7207D3E4-51B7-804C-88E9-4BA4DD4DA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5349875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3065" name="Rectangle 7">
            <a:extLst>
              <a:ext uri="{FF2B5EF4-FFF2-40B4-BE49-F238E27FC236}">
                <a16:creationId xmlns:a16="http://schemas.microsoft.com/office/drawing/2014/main" id="{8A4D177B-8590-EB4E-8316-CB04C395F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437" y="5321300"/>
            <a:ext cx="203676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</a:t>
            </a:r>
          </a:p>
        </p:txBody>
      </p:sp>
      <p:sp>
        <p:nvSpPr>
          <p:cNvPr id="173066" name="Line 8">
            <a:extLst>
              <a:ext uri="{FF2B5EF4-FFF2-40B4-BE49-F238E27FC236}">
                <a16:creationId xmlns:a16="http://schemas.microsoft.com/office/drawing/2014/main" id="{3C6CC17F-C160-2A4A-99AF-ED925032EBAC}"/>
              </a:ext>
            </a:extLst>
          </p:cNvPr>
          <p:cNvSpPr>
            <a:spLocks noChangeShapeType="1"/>
          </p:cNvSpPr>
          <p:nvPr/>
        </p:nvSpPr>
        <p:spPr bwMode="auto">
          <a:xfrm>
            <a:off x="5267325" y="3521075"/>
            <a:ext cx="0" cy="1663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67" name="Rectangle 9">
            <a:extLst>
              <a:ext uri="{FF2B5EF4-FFF2-40B4-BE49-F238E27FC236}">
                <a16:creationId xmlns:a16="http://schemas.microsoft.com/office/drawing/2014/main" id="{39073404-8C65-7D48-996E-7B1B0E75D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1237" y="50165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3068" name="Rectangle 10">
            <a:extLst>
              <a:ext uri="{FF2B5EF4-FFF2-40B4-BE49-F238E27FC236}">
                <a16:creationId xmlns:a16="http://schemas.microsoft.com/office/drawing/2014/main" id="{E8D81D33-F91D-FD44-9E0F-5EA7528A1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3837" y="50165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3069" name="Oval 11">
            <a:extLst>
              <a:ext uri="{FF2B5EF4-FFF2-40B4-BE49-F238E27FC236}">
                <a16:creationId xmlns:a16="http://schemas.microsoft.com/office/drawing/2014/main" id="{3171FAF3-78FD-A741-97AF-47AE9E832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675" y="4206875"/>
            <a:ext cx="2425700" cy="368300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address translation</a:t>
            </a:r>
          </a:p>
        </p:txBody>
      </p:sp>
      <p:sp>
        <p:nvSpPr>
          <p:cNvPr id="173070" name="Rectangle 12">
            <a:extLst>
              <a:ext uri="{FF2B5EF4-FFF2-40B4-BE49-F238E27FC236}">
                <a16:creationId xmlns:a16="http://schemas.microsoft.com/office/drawing/2014/main" id="{9850B6F6-3149-9D40-998D-4BB4C607FC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9037" y="50165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3071" name="Rectangle 13">
            <a:extLst>
              <a:ext uri="{FF2B5EF4-FFF2-40B4-BE49-F238E27FC236}">
                <a16:creationId xmlns:a16="http://schemas.microsoft.com/office/drawing/2014/main" id="{6D4E7945-5B09-F24A-9809-CCB2D7869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5016500"/>
            <a:ext cx="6254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m–1</a:t>
            </a:r>
          </a:p>
        </p:txBody>
      </p:sp>
      <p:sp>
        <p:nvSpPr>
          <p:cNvPr id="173072" name="Rectangle 14">
            <a:extLst>
              <a:ext uri="{FF2B5EF4-FFF2-40B4-BE49-F238E27FC236}">
                <a16:creationId xmlns:a16="http://schemas.microsoft.com/office/drawing/2014/main" id="{96E4D79B-F9D9-C548-B74B-E76F57F09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437" y="28067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n–1</a:t>
            </a:r>
          </a:p>
        </p:txBody>
      </p:sp>
      <p:sp>
        <p:nvSpPr>
          <p:cNvPr id="173073" name="Rectangle 15">
            <a:extLst>
              <a:ext uri="{FF2B5EF4-FFF2-40B4-BE49-F238E27FC236}">
                <a16:creationId xmlns:a16="http://schemas.microsoft.com/office/drawing/2014/main" id="{3C41795F-DA51-224B-86A7-562F63F3B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8362" y="28067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3074" name="Rectangle 16">
            <a:extLst>
              <a:ext uri="{FF2B5EF4-FFF2-40B4-BE49-F238E27FC236}">
                <a16:creationId xmlns:a16="http://schemas.microsoft.com/office/drawing/2014/main" id="{04A139C6-7AD7-2D46-8AAE-629A4999B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162" y="2806700"/>
            <a:ext cx="561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3075" name="Rectangle 17">
            <a:extLst>
              <a:ext uri="{FF2B5EF4-FFF2-40B4-BE49-F238E27FC236}">
                <a16:creationId xmlns:a16="http://schemas.microsoft.com/office/drawing/2014/main" id="{2878B337-01D7-6F49-89CC-1DEA5BFB5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2837" y="2806700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3076" name="Line 18">
            <a:extLst>
              <a:ext uri="{FF2B5EF4-FFF2-40B4-BE49-F238E27FC236}">
                <a16:creationId xmlns:a16="http://schemas.microsoft.com/office/drawing/2014/main" id="{2A73A4C5-EB3F-A246-938F-F53A35986687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6525" y="3521075"/>
            <a:ext cx="0" cy="673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77" name="Line 19">
            <a:extLst>
              <a:ext uri="{FF2B5EF4-FFF2-40B4-BE49-F238E27FC236}">
                <a16:creationId xmlns:a16="http://schemas.microsoft.com/office/drawing/2014/main" id="{CB958C8F-1949-214D-B4E1-7FB186CEEB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6525" y="4587875"/>
            <a:ext cx="0" cy="673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3078" name="Rectangle 20">
            <a:extLst>
              <a:ext uri="{FF2B5EF4-FFF2-40B4-BE49-F238E27FC236}">
                <a16:creationId xmlns:a16="http://schemas.microsoft.com/office/drawing/2014/main" id="{93CEC79F-BD49-BF4F-B9BC-42502588B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6083300"/>
            <a:ext cx="83200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 bits don’t change as a result of translation</a:t>
            </a:r>
          </a:p>
        </p:txBody>
      </p:sp>
    </p:spTree>
    <p:extLst>
      <p:ext uri="{BB962C8B-B14F-4D97-AF65-F5344CB8AC3E}">
        <p14:creationId xmlns:p14="http://schemas.microsoft.com/office/powerpoint/2010/main" val="29144303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Slide Number Placeholder 5">
            <a:extLst>
              <a:ext uri="{FF2B5EF4-FFF2-40B4-BE49-F238E27FC236}">
                <a16:creationId xmlns:a16="http://schemas.microsoft.com/office/drawing/2014/main" id="{F901A50E-24C6-7745-B2DB-AC277818E0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69668F-3EF1-3B43-AE92-7D343BC42E4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06" name="Rectangle 2">
            <a:extLst>
              <a:ext uri="{FF2B5EF4-FFF2-40B4-BE49-F238E27FC236}">
                <a16:creationId xmlns:a16="http://schemas.microsoft.com/office/drawing/2014/main" id="{50F131CE-0DF9-994B-9CC1-E7A2F694DF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dirty="0"/>
              <a:t>Address Translation (II)</a:t>
            </a:r>
          </a:p>
        </p:txBody>
      </p:sp>
      <p:sp>
        <p:nvSpPr>
          <p:cNvPr id="175107" name="Rectangle 3">
            <a:extLst>
              <a:ext uri="{FF2B5EF4-FFF2-40B4-BE49-F238E27FC236}">
                <a16:creationId xmlns:a16="http://schemas.microsoft.com/office/drawing/2014/main" id="{B49540F3-34B4-5143-8D24-B30396D6B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3011488"/>
            <a:ext cx="334645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 virtual page number (VPN)</a:t>
            </a:r>
          </a:p>
        </p:txBody>
      </p:sp>
      <p:sp>
        <p:nvSpPr>
          <p:cNvPr id="175108" name="Rectangle 4">
            <a:extLst>
              <a:ext uri="{FF2B5EF4-FFF2-40B4-BE49-F238E27FC236}">
                <a16:creationId xmlns:a16="http://schemas.microsoft.com/office/drawing/2014/main" id="{DC771B49-1C9A-674B-A7D7-8E1C11252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7150" y="3011488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5109" name="Rectangle 5">
            <a:extLst>
              <a:ext uri="{FF2B5EF4-FFF2-40B4-BE49-F238E27FC236}">
                <a16:creationId xmlns:a16="http://schemas.microsoft.com/office/drawing/2014/main" id="{788E83EF-1B74-3E40-8826-316A848AB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5513" y="2406650"/>
            <a:ext cx="18065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</a:t>
            </a:r>
          </a:p>
        </p:txBody>
      </p:sp>
      <p:sp>
        <p:nvSpPr>
          <p:cNvPr id="175110" name="Rectangle 6">
            <a:extLst>
              <a:ext uri="{FF2B5EF4-FFF2-40B4-BE49-F238E27FC236}">
                <a16:creationId xmlns:a16="http://schemas.microsoft.com/office/drawing/2014/main" id="{BB68BBE3-A099-9641-9965-582E045B8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5738813"/>
            <a:ext cx="31115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 (PFN)</a:t>
            </a:r>
          </a:p>
        </p:txBody>
      </p:sp>
      <p:sp>
        <p:nvSpPr>
          <p:cNvPr id="175111" name="Rectangle 7">
            <a:extLst>
              <a:ext uri="{FF2B5EF4-FFF2-40B4-BE49-F238E27FC236}">
                <a16:creationId xmlns:a16="http://schemas.microsoft.com/office/drawing/2014/main" id="{4FEEC692-153D-3F4D-805D-388F5C3FA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950" y="5738813"/>
            <a:ext cx="21971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75112" name="Rectangle 8">
            <a:extLst>
              <a:ext uri="{FF2B5EF4-FFF2-40B4-BE49-F238E27FC236}">
                <a16:creationId xmlns:a16="http://schemas.microsoft.com/office/drawing/2014/main" id="{C2F7E23F-19B1-0646-882A-358D5F0CE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4225" y="6113463"/>
            <a:ext cx="20351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</a:t>
            </a:r>
          </a:p>
        </p:txBody>
      </p:sp>
      <p:sp>
        <p:nvSpPr>
          <p:cNvPr id="175113" name="Rectangle 10">
            <a:extLst>
              <a:ext uri="{FF2B5EF4-FFF2-40B4-BE49-F238E27FC236}">
                <a16:creationId xmlns:a16="http://schemas.microsoft.com/office/drawing/2014/main" id="{12CE3FF6-1418-4F41-8FD3-DCF32E977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7713" y="5405438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5114" name="Rectangle 11">
            <a:extLst>
              <a:ext uri="{FF2B5EF4-FFF2-40B4-BE49-F238E27FC236}">
                <a16:creationId xmlns:a16="http://schemas.microsoft.com/office/drawing/2014/main" id="{A88CBAC9-02D9-E840-90D3-9D0CEACC7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0313" y="5405438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5115" name="Rectangle 12">
            <a:extLst>
              <a:ext uri="{FF2B5EF4-FFF2-40B4-BE49-F238E27FC236}">
                <a16:creationId xmlns:a16="http://schemas.microsoft.com/office/drawing/2014/main" id="{5B90CBA6-75D7-E046-B98D-D868F6233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513" y="5405438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5116" name="Rectangle 13">
            <a:extLst>
              <a:ext uri="{FF2B5EF4-FFF2-40B4-BE49-F238E27FC236}">
                <a16:creationId xmlns:a16="http://schemas.microsoft.com/office/drawing/2014/main" id="{420B0C0C-6F54-BE48-AC2B-4FDFB3490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4713" y="5405438"/>
            <a:ext cx="6254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m–1</a:t>
            </a:r>
          </a:p>
        </p:txBody>
      </p:sp>
      <p:sp>
        <p:nvSpPr>
          <p:cNvPr id="175117" name="Rectangle 14">
            <a:extLst>
              <a:ext uri="{FF2B5EF4-FFF2-40B4-BE49-F238E27FC236}">
                <a16:creationId xmlns:a16="http://schemas.microsoft.com/office/drawing/2014/main" id="{AE417816-6623-384C-9DCC-DF9BB0D90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678113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n–1</a:t>
            </a:r>
          </a:p>
        </p:txBody>
      </p:sp>
      <p:sp>
        <p:nvSpPr>
          <p:cNvPr id="175118" name="Rectangle 15">
            <a:extLst>
              <a:ext uri="{FF2B5EF4-FFF2-40B4-BE49-F238E27FC236}">
                <a16:creationId xmlns:a16="http://schemas.microsoft.com/office/drawing/2014/main" id="{289BEC2E-352C-B240-ABF6-BDD66A81A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8825" y="2422525"/>
            <a:ext cx="3079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5119" name="Rectangle 16">
            <a:extLst>
              <a:ext uri="{FF2B5EF4-FFF2-40B4-BE49-F238E27FC236}">
                <a16:creationId xmlns:a16="http://schemas.microsoft.com/office/drawing/2014/main" id="{6AC6711F-768E-4341-BD06-4E85C21F2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678113"/>
            <a:ext cx="561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p–1</a:t>
            </a:r>
          </a:p>
        </p:txBody>
      </p:sp>
      <p:sp>
        <p:nvSpPr>
          <p:cNvPr id="175120" name="Rectangle 17">
            <a:extLst>
              <a:ext uri="{FF2B5EF4-FFF2-40B4-BE49-F238E27FC236}">
                <a16:creationId xmlns:a16="http://schemas.microsoft.com/office/drawing/2014/main" id="{53364A02-594E-A643-B5D2-DD44D8A51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678113"/>
            <a:ext cx="3079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</a:t>
            </a:r>
          </a:p>
        </p:txBody>
      </p:sp>
      <p:sp>
        <p:nvSpPr>
          <p:cNvPr id="175121" name="Rectangle 18">
            <a:extLst>
              <a:ext uri="{FF2B5EF4-FFF2-40B4-BE49-F238E27FC236}">
                <a16:creationId xmlns:a16="http://schemas.microsoft.com/office/drawing/2014/main" id="{BB056AC0-4F95-AB4B-B48F-86B338B7B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514600"/>
            <a:ext cx="1543050" cy="920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page table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base register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(per process)</a:t>
            </a:r>
          </a:p>
        </p:txBody>
      </p:sp>
      <p:sp>
        <p:nvSpPr>
          <p:cNvPr id="175122" name="Rectangle 19">
            <a:extLst>
              <a:ext uri="{FF2B5EF4-FFF2-40B4-BE49-F238E27FC236}">
                <a16:creationId xmlns:a16="http://schemas.microsoft.com/office/drawing/2014/main" id="{A7323B7B-8949-FE44-BCDA-0D3FFE31A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8433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3" name="Rectangle 20">
            <a:extLst>
              <a:ext uri="{FF2B5EF4-FFF2-40B4-BE49-F238E27FC236}">
                <a16:creationId xmlns:a16="http://schemas.microsoft.com/office/drawing/2014/main" id="{70F158BA-D5B5-1E48-B3E2-5668C1593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071938"/>
            <a:ext cx="30480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4" name="Rectangle 21">
            <a:extLst>
              <a:ext uri="{FF2B5EF4-FFF2-40B4-BE49-F238E27FC236}">
                <a16:creationId xmlns:a16="http://schemas.microsoft.com/office/drawing/2014/main" id="{CD0B2597-1913-7C4E-A8F7-FA1E56643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3005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5" name="Rectangle 22">
            <a:extLst>
              <a:ext uri="{FF2B5EF4-FFF2-40B4-BE49-F238E27FC236}">
                <a16:creationId xmlns:a16="http://schemas.microsoft.com/office/drawing/2014/main" id="{9180ABC4-B044-C147-ADDF-7E0822F0D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529138"/>
            <a:ext cx="3048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6" name="Oval 24">
            <a:extLst>
              <a:ext uri="{FF2B5EF4-FFF2-40B4-BE49-F238E27FC236}">
                <a16:creationId xmlns:a16="http://schemas.microsoft.com/office/drawing/2014/main" id="{4E21FD97-8CD1-2A4F-85B3-3F50D5642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1750" y="4148138"/>
            <a:ext cx="63500" cy="635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27" name="Rectangle 27">
            <a:extLst>
              <a:ext uri="{FF2B5EF4-FFF2-40B4-BE49-F238E27FC236}">
                <a16:creationId xmlns:a16="http://schemas.microsoft.com/office/drawing/2014/main" id="{54FD44B1-AF31-B14C-AEC5-AA0C44AA5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5127625"/>
            <a:ext cx="16446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if valid=0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then 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 in memory</a:t>
            </a:r>
            <a:b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(page fault)</a:t>
            </a:r>
          </a:p>
        </p:txBody>
      </p:sp>
      <p:sp>
        <p:nvSpPr>
          <p:cNvPr id="175128" name="Rectangle 28">
            <a:extLst>
              <a:ext uri="{FF2B5EF4-FFF2-40B4-BE49-F238E27FC236}">
                <a16:creationId xmlns:a16="http://schemas.microsoft.com/office/drawing/2014/main" id="{D9CAFABC-A6F6-D444-8673-FAF006F14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6725" y="3549650"/>
            <a:ext cx="6508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valid</a:t>
            </a:r>
          </a:p>
        </p:txBody>
      </p:sp>
      <p:sp>
        <p:nvSpPr>
          <p:cNvPr id="175129" name="Rectangle 29">
            <a:extLst>
              <a:ext uri="{FF2B5EF4-FFF2-40B4-BE49-F238E27FC236}">
                <a16:creationId xmlns:a16="http://schemas.microsoft.com/office/drawing/2014/main" id="{DD6ED8B7-23A4-B548-9F4B-3FF934472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25" y="3498850"/>
            <a:ext cx="31972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frame number (PFN)</a:t>
            </a:r>
          </a:p>
        </p:txBody>
      </p:sp>
      <p:sp>
        <p:nvSpPr>
          <p:cNvPr id="175130" name="Line 31">
            <a:extLst>
              <a:ext uri="{FF2B5EF4-FFF2-40B4-BE49-F238E27FC236}">
                <a16:creationId xmlns:a16="http://schemas.microsoft.com/office/drawing/2014/main" id="{74C48BBE-294F-7847-A56D-AB066E8BCE93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3836988"/>
            <a:ext cx="14351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1" name="Rectangle 32">
            <a:extLst>
              <a:ext uri="{FF2B5EF4-FFF2-40B4-BE49-F238E27FC236}">
                <a16:creationId xmlns:a16="http://schemas.microsoft.com/office/drawing/2014/main" id="{CE2EBB26-9431-CF49-9AA0-AD541DFE1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38433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2" name="Rectangle 33">
            <a:extLst>
              <a:ext uri="{FF2B5EF4-FFF2-40B4-BE49-F238E27FC236}">
                <a16:creationId xmlns:a16="http://schemas.microsoft.com/office/drawing/2014/main" id="{83E0C256-B93A-C44D-8180-E9C5CD00D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071938"/>
            <a:ext cx="52705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3" name="Rectangle 34">
            <a:extLst>
              <a:ext uri="{FF2B5EF4-FFF2-40B4-BE49-F238E27FC236}">
                <a16:creationId xmlns:a16="http://schemas.microsoft.com/office/drawing/2014/main" id="{7DB6BC4E-1C68-064C-A7B2-96455281B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3005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4" name="Rectangle 35">
            <a:extLst>
              <a:ext uri="{FF2B5EF4-FFF2-40B4-BE49-F238E27FC236}">
                <a16:creationId xmlns:a16="http://schemas.microsoft.com/office/drawing/2014/main" id="{DBDC43E5-5ECB-C840-9EC6-E5E7B7DAE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4529138"/>
            <a:ext cx="52705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5" name="Oval 41">
            <a:extLst>
              <a:ext uri="{FF2B5EF4-FFF2-40B4-BE49-F238E27FC236}">
                <a16:creationId xmlns:a16="http://schemas.microsoft.com/office/drawing/2014/main" id="{82376646-C1B0-A44E-A59B-521F15805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7725" y="4148138"/>
            <a:ext cx="63500" cy="635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36" name="Text Box 45">
            <a:extLst>
              <a:ext uri="{FF2B5EF4-FFF2-40B4-BE49-F238E27FC236}">
                <a16:creationId xmlns:a16="http://schemas.microsoft.com/office/drawing/2014/main" id="{0BF54107-AAE7-7C4A-B7BE-92DDB1447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4083050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VPN acts as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table index</a:t>
            </a:r>
          </a:p>
        </p:txBody>
      </p:sp>
      <p:cxnSp>
        <p:nvCxnSpPr>
          <p:cNvPr id="175137" name="Straight Connector 222">
            <a:extLst>
              <a:ext uri="{FF2B5EF4-FFF2-40B4-BE49-F238E27FC236}">
                <a16:creationId xmlns:a16="http://schemas.microsoft.com/office/drawing/2014/main" id="{E42EF0F3-BCD7-C840-90C7-F951785DBC0E}"/>
              </a:ext>
            </a:extLst>
          </p:cNvPr>
          <p:cNvCxnSpPr>
            <a:cxnSpLocks noChangeShapeType="1"/>
            <a:stCxn id="175130" idx="0"/>
          </p:cNvCxnSpPr>
          <p:nvPr/>
        </p:nvCxnSpPr>
        <p:spPr bwMode="auto">
          <a:xfrm rot="5400000" flipH="1">
            <a:off x="1409701" y="3646487"/>
            <a:ext cx="381000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38" name="Straight Connector 223">
            <a:extLst>
              <a:ext uri="{FF2B5EF4-FFF2-40B4-BE49-F238E27FC236}">
                <a16:creationId xmlns:a16="http://schemas.microsoft.com/office/drawing/2014/main" id="{AD5E7537-D12D-B942-B89B-F0C731AB89A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2207419" y="3686969"/>
            <a:ext cx="919163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39" name="Straight Connector 225">
            <a:extLst>
              <a:ext uri="{FF2B5EF4-FFF2-40B4-BE49-F238E27FC236}">
                <a16:creationId xmlns:a16="http://schemas.microsoft.com/office/drawing/2014/main" id="{7F22BE1A-36CF-BA41-B823-7E721138C7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67000" y="3233738"/>
            <a:ext cx="6096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0" name="Straight Arrow Connector 233">
            <a:extLst>
              <a:ext uri="{FF2B5EF4-FFF2-40B4-BE49-F238E27FC236}">
                <a16:creationId xmlns:a16="http://schemas.microsoft.com/office/drawing/2014/main" id="{EB76CB28-0A4D-4540-BFFE-EDD0A894B0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67000" y="4141788"/>
            <a:ext cx="381000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1" name="Rectangle 3">
            <a:extLst>
              <a:ext uri="{FF2B5EF4-FFF2-40B4-BE49-F238E27FC236}">
                <a16:creationId xmlns:a16="http://schemas.microsoft.com/office/drawing/2014/main" id="{837A6EA0-CFBD-D745-BB08-AC8DB9D33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763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Separate (set of) page table(s) per process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VPN forms index into page table (points to a page table entry)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Page Table Entry (PTE) provides information about page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MS PGothic" charset="0"/>
              <a:cs typeface="MS PGothic" charset="0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</p:txBody>
      </p:sp>
      <p:cxnSp>
        <p:nvCxnSpPr>
          <p:cNvPr id="175142" name="Straight Connector 251">
            <a:extLst>
              <a:ext uri="{FF2B5EF4-FFF2-40B4-BE49-F238E27FC236}">
                <a16:creationId xmlns:a16="http://schemas.microsoft.com/office/drawing/2014/main" id="{27BC24AD-108C-3F49-A3D1-06BF33A3D804}"/>
              </a:ext>
            </a:extLst>
          </p:cNvPr>
          <p:cNvCxnSpPr>
            <a:cxnSpLocks noChangeShapeType="1"/>
            <a:endCxn id="175135" idx="4"/>
          </p:cNvCxnSpPr>
          <p:nvPr/>
        </p:nvCxnSpPr>
        <p:spPr bwMode="auto">
          <a:xfrm rot="5400000" flipH="1">
            <a:off x="2824957" y="4806156"/>
            <a:ext cx="1198562" cy="9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3" name="Straight Arrow Connector 257">
            <a:extLst>
              <a:ext uri="{FF2B5EF4-FFF2-40B4-BE49-F238E27FC236}">
                <a16:creationId xmlns:a16="http://schemas.microsoft.com/office/drawing/2014/main" id="{DBB560B3-0729-2D4C-8D04-73836D506B77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362200" y="5410200"/>
            <a:ext cx="1066800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4" name="Straight Arrow Connector 264">
            <a:extLst>
              <a:ext uri="{FF2B5EF4-FFF2-40B4-BE49-F238E27FC236}">
                <a16:creationId xmlns:a16="http://schemas.microsoft.com/office/drawing/2014/main" id="{C0F5C639-F98F-0445-8F3A-E91105105FC4}"/>
              </a:ext>
            </a:extLst>
          </p:cNvPr>
          <p:cNvCxnSpPr>
            <a:cxnSpLocks noChangeShapeType="1"/>
            <a:stCxn id="175126" idx="4"/>
          </p:cNvCxnSpPr>
          <p:nvPr/>
        </p:nvCxnSpPr>
        <p:spPr bwMode="auto">
          <a:xfrm rot="16200000" flipH="1">
            <a:off x="4398169" y="4956969"/>
            <a:ext cx="1503362" cy="127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145" name="Straight Connector 269">
            <a:extLst>
              <a:ext uri="{FF2B5EF4-FFF2-40B4-BE49-F238E27FC236}">
                <a16:creationId xmlns:a16="http://schemas.microsoft.com/office/drawing/2014/main" id="{32906D6D-3394-C14B-A09B-842896B4A75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674644" y="4556919"/>
            <a:ext cx="2347912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5146" name="Rectangle 19">
            <a:extLst>
              <a:ext uri="{FF2B5EF4-FFF2-40B4-BE49-F238E27FC236}">
                <a16:creationId xmlns:a16="http://schemas.microsoft.com/office/drawing/2014/main" id="{9E5AD39A-4822-9145-AE31-9EC76D966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8433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7" name="Rectangle 20">
            <a:extLst>
              <a:ext uri="{FF2B5EF4-FFF2-40B4-BE49-F238E27FC236}">
                <a16:creationId xmlns:a16="http://schemas.microsoft.com/office/drawing/2014/main" id="{C24C83D8-FAEF-B944-889C-6A5D9BC8F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071938"/>
            <a:ext cx="7620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8" name="Rectangle 21">
            <a:extLst>
              <a:ext uri="{FF2B5EF4-FFF2-40B4-BE49-F238E27FC236}">
                <a16:creationId xmlns:a16="http://schemas.microsoft.com/office/drawing/2014/main" id="{8E027801-A078-BE4E-B2D5-A83DDD09D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3005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49" name="Rectangle 22">
            <a:extLst>
              <a:ext uri="{FF2B5EF4-FFF2-40B4-BE49-F238E27FC236}">
                <a16:creationId xmlns:a16="http://schemas.microsoft.com/office/drawing/2014/main" id="{81EBD87D-0F28-C44C-9D33-187A9B0DF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529138"/>
            <a:ext cx="7620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5150" name="Rectangle 28">
            <a:extLst>
              <a:ext uri="{FF2B5EF4-FFF2-40B4-BE49-F238E27FC236}">
                <a16:creationId xmlns:a16="http://schemas.microsoft.com/office/drawing/2014/main" id="{135D01A8-CE86-E74A-88AD-0DFAFBF41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7425" y="3527425"/>
            <a:ext cx="901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access</a:t>
            </a:r>
          </a:p>
        </p:txBody>
      </p:sp>
    </p:spTree>
    <p:extLst>
      <p:ext uri="{BB962C8B-B14F-4D97-AF65-F5344CB8AC3E}">
        <p14:creationId xmlns:p14="http://schemas.microsoft.com/office/powerpoint/2010/main" val="2360512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Slide Number Placeholder 5">
            <a:extLst>
              <a:ext uri="{FF2B5EF4-FFF2-40B4-BE49-F238E27FC236}">
                <a16:creationId xmlns:a16="http://schemas.microsoft.com/office/drawing/2014/main" id="{AB2B3DBF-8737-9547-B4AD-798A7106C2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2E3D9E-DB3C-2E45-BEA4-BF52B67D277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6130" name="Rectangle 2">
            <a:extLst>
              <a:ext uri="{FF2B5EF4-FFF2-40B4-BE49-F238E27FC236}">
                <a16:creationId xmlns:a16="http://schemas.microsoft.com/office/drawing/2014/main" id="{CBD98FDE-4171-2940-9DA8-3AF31893CE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/>
              <a:t>Address Translation: Page Hit</a:t>
            </a:r>
          </a:p>
        </p:txBody>
      </p:sp>
      <p:pic>
        <p:nvPicPr>
          <p:cNvPr id="176131" name="Picture 3">
            <a:extLst>
              <a:ext uri="{FF2B5EF4-FFF2-40B4-BE49-F238E27FC236}">
                <a16:creationId xmlns:a16="http://schemas.microsoft.com/office/drawing/2014/main" id="{6FFE90FB-9BE8-B446-B5E5-BD7F783D1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2"/>
          <a:stretch>
            <a:fillRect/>
          </a:stretch>
        </p:blipFill>
        <p:spPr bwMode="auto">
          <a:xfrm>
            <a:off x="228600" y="1052513"/>
            <a:ext cx="8715375" cy="529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098963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itle 1">
            <a:extLst>
              <a:ext uri="{FF2B5EF4-FFF2-40B4-BE49-F238E27FC236}">
                <a16:creationId xmlns:a16="http://schemas.microsoft.com/office/drawing/2014/main" id="{801D7D37-1473-4F44-81DF-A3043AC11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Virtual Memory</a:t>
            </a:r>
          </a:p>
        </p:txBody>
      </p:sp>
      <p:sp>
        <p:nvSpPr>
          <p:cNvPr id="150530" name="Content Placeholder 2">
            <a:extLst>
              <a:ext uri="{FF2B5EF4-FFF2-40B4-BE49-F238E27FC236}">
                <a16:creationId xmlns:a16="http://schemas.microsoft.com/office/drawing/2014/main" id="{6D188DD2-BF6E-7346-9618-CD96E566B3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Give the programmer the illusion of a large address space while having a small physical memory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So that the programmer does not worry about managing physical memory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Programmer can assume he/she has “infinite” amount of physical memory 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Hardware and software cooperatively and automatically manage the physical memory space to provide the illusion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Illusion is maintained for each independent process</a:t>
            </a:r>
          </a:p>
        </p:txBody>
      </p:sp>
      <p:sp>
        <p:nvSpPr>
          <p:cNvPr id="158723" name="Slide Number Placeholder 3">
            <a:extLst>
              <a:ext uri="{FF2B5EF4-FFF2-40B4-BE49-F238E27FC236}">
                <a16:creationId xmlns:a16="http://schemas.microsoft.com/office/drawing/2014/main" id="{EA477B01-E042-ED4B-BE30-5B606607AB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D8DFB-72C8-ED48-ADFF-F0AE8A98EE42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579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Slide Number Placeholder 5">
            <a:extLst>
              <a:ext uri="{FF2B5EF4-FFF2-40B4-BE49-F238E27FC236}">
                <a16:creationId xmlns:a16="http://schemas.microsoft.com/office/drawing/2014/main" id="{149A850B-9928-7C4F-BC13-17A554867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93D0A1-22F0-964B-9FCD-A88CA4560996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7154" name="Rectangle 2">
            <a:extLst>
              <a:ext uri="{FF2B5EF4-FFF2-40B4-BE49-F238E27FC236}">
                <a16:creationId xmlns:a16="http://schemas.microsoft.com/office/drawing/2014/main" id="{FC34C3A7-E44D-2740-B322-ED1F7358B6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/>
              <a:t>Address Translation: Page Fault</a:t>
            </a:r>
          </a:p>
        </p:txBody>
      </p:sp>
      <p:pic>
        <p:nvPicPr>
          <p:cNvPr id="177155" name="Picture 2">
            <a:extLst>
              <a:ext uri="{FF2B5EF4-FFF2-40B4-BE49-F238E27FC236}">
                <a16:creationId xmlns:a16="http://schemas.microsoft.com/office/drawing/2014/main" id="{DDE472E7-D2E1-CC4B-B285-D541C16BE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7696200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793074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2">
            <a:extLst>
              <a:ext uri="{FF2B5EF4-FFF2-40B4-BE49-F238E27FC236}">
                <a16:creationId xmlns:a16="http://schemas.microsoft.com/office/drawing/2014/main" id="{8FE74C8B-34C7-4E46-BA29-23CC50F327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Page Fault (“A Miss in Physical Memory”)</a:t>
            </a:r>
          </a:p>
        </p:txBody>
      </p:sp>
      <p:sp>
        <p:nvSpPr>
          <p:cNvPr id="70658" name="Rectangle 3">
            <a:extLst>
              <a:ext uri="{FF2B5EF4-FFF2-40B4-BE49-F238E27FC236}">
                <a16:creationId xmlns:a16="http://schemas.microsoft.com/office/drawing/2014/main" id="{32CD16CB-682B-E449-9F8F-1E26B376FE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610600" cy="54864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If a page is not in physical memory but disk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Page table entry indicates virtual page not in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Access to such a page triggers a page fault exception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OS trap handler invoked to move data from disk into memory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Other processes can continue executing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OS has full control over placement</a:t>
            </a:r>
          </a:p>
        </p:txBody>
      </p:sp>
      <p:sp>
        <p:nvSpPr>
          <p:cNvPr id="220" name="AutoShape 5">
            <a:extLst>
              <a:ext uri="{FF2B5EF4-FFF2-40B4-BE49-F238E27FC236}">
                <a16:creationId xmlns:a16="http://schemas.microsoft.com/office/drawing/2014/main" id="{E58F1CF1-B978-FC49-AC4B-F2ACCB19F5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8600" y="4838700"/>
            <a:ext cx="684213" cy="639763"/>
          </a:xfrm>
          <a:prstGeom prst="roundRect">
            <a:avLst>
              <a:gd name="adj" fmla="val 38986"/>
            </a:avLst>
          </a:prstGeom>
          <a:solidFill>
            <a:srgbClr val="33CCCC"/>
          </a:solidFill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CPU</a:t>
            </a:r>
          </a:p>
        </p:txBody>
      </p:sp>
      <p:sp>
        <p:nvSpPr>
          <p:cNvPr id="221" name="Rectangle 6">
            <a:extLst>
              <a:ext uri="{FF2B5EF4-FFF2-40B4-BE49-F238E27FC236}">
                <a16:creationId xmlns:a16="http://schemas.microsoft.com/office/drawing/2014/main" id="{CCCF787D-08D3-C944-BB77-651594181F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336925" y="4062413"/>
            <a:ext cx="1004888" cy="1965325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2" name="Rectangle 7">
            <a:extLst>
              <a:ext uri="{FF2B5EF4-FFF2-40B4-BE49-F238E27FC236}">
                <a16:creationId xmlns:a16="http://schemas.microsoft.com/office/drawing/2014/main" id="{923AA36B-80EF-F34F-819D-EC1830139A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90888" y="4016375"/>
            <a:ext cx="1004887" cy="1965325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3" name="Rectangle 8">
            <a:extLst>
              <a:ext uri="{FF2B5EF4-FFF2-40B4-BE49-F238E27FC236}">
                <a16:creationId xmlns:a16="http://schemas.microsoft.com/office/drawing/2014/main" id="{6E87F851-F352-D34A-90C7-5547A2D2D29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1084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4" name="Rectangle 9">
            <a:extLst>
              <a:ext uri="{FF2B5EF4-FFF2-40B4-BE49-F238E27FC236}">
                <a16:creationId xmlns:a16="http://schemas.microsoft.com/office/drawing/2014/main" id="{1006456D-A4A1-4843-9A65-E6C65A38CF6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24497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5" name="Rectangle 10">
            <a:extLst>
              <a:ext uri="{FF2B5EF4-FFF2-40B4-BE49-F238E27FC236}">
                <a16:creationId xmlns:a16="http://schemas.microsoft.com/office/drawing/2014/main" id="{F8F6DE03-8202-0A44-9341-3FD4978550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38308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6" name="Rectangle 11">
            <a:extLst>
              <a:ext uri="{FF2B5EF4-FFF2-40B4-BE49-F238E27FC236}">
                <a16:creationId xmlns:a16="http://schemas.microsoft.com/office/drawing/2014/main" id="{AE8E256B-1D3E-6D4E-9D63-6ED44B9FAB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51961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7" name="Rectangle 12">
            <a:extLst>
              <a:ext uri="{FF2B5EF4-FFF2-40B4-BE49-F238E27FC236}">
                <a16:creationId xmlns:a16="http://schemas.microsoft.com/office/drawing/2014/main" id="{7C14C67D-18E7-304E-AD09-C498CA7A4B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65613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8" name="Rectangle 13">
            <a:extLst>
              <a:ext uri="{FF2B5EF4-FFF2-40B4-BE49-F238E27FC236}">
                <a16:creationId xmlns:a16="http://schemas.microsoft.com/office/drawing/2014/main" id="{2CE96D2A-A6CB-D840-A6B2-287291EE60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930775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9" name="Rectangle 14">
            <a:extLst>
              <a:ext uri="{FF2B5EF4-FFF2-40B4-BE49-F238E27FC236}">
                <a16:creationId xmlns:a16="http://schemas.microsoft.com/office/drawing/2014/main" id="{9A0B9653-EF9A-FE40-A2A5-9994FA206B5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47942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0" name="Rectangle 15">
            <a:extLst>
              <a:ext uri="{FF2B5EF4-FFF2-40B4-BE49-F238E27FC236}">
                <a16:creationId xmlns:a16="http://schemas.microsoft.com/office/drawing/2014/main" id="{048EAE29-FE21-AA40-914C-552786B12F7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0673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1" name="Rectangle 16">
            <a:extLst>
              <a:ext uri="{FF2B5EF4-FFF2-40B4-BE49-F238E27FC236}">
                <a16:creationId xmlns:a16="http://schemas.microsoft.com/office/drawing/2014/main" id="{D8805B56-F31C-5E40-B8FC-38EEDCDE22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20382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2" name="Rectangle 17">
            <a:extLst>
              <a:ext uri="{FF2B5EF4-FFF2-40B4-BE49-F238E27FC236}">
                <a16:creationId xmlns:a16="http://schemas.microsoft.com/office/drawing/2014/main" id="{D6BA24F0-8D97-FD4E-ACE3-31632B8F6D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34193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3" name="Rectangle 18">
            <a:extLst>
              <a:ext uri="{FF2B5EF4-FFF2-40B4-BE49-F238E27FC236}">
                <a16:creationId xmlns:a16="http://schemas.microsoft.com/office/drawing/2014/main" id="{C407DF57-FB7B-484C-BC0D-6F6AA05992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47846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4" name="Rectangle 19">
            <a:extLst>
              <a:ext uri="{FF2B5EF4-FFF2-40B4-BE49-F238E27FC236}">
                <a16:creationId xmlns:a16="http://schemas.microsoft.com/office/drawing/2014/main" id="{F77AAE20-4FE3-3147-9D54-58419E4290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7531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5" name="Rectangle 20">
            <a:extLst>
              <a:ext uri="{FF2B5EF4-FFF2-40B4-BE49-F238E27FC236}">
                <a16:creationId xmlns:a16="http://schemas.microsoft.com/office/drawing/2014/main" id="{E792D80A-C790-9248-B843-E135019DA1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09975" y="561498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6" name="Text Box 21">
            <a:extLst>
              <a:ext uri="{FF2B5EF4-FFF2-40B4-BE49-F238E27FC236}">
                <a16:creationId xmlns:a16="http://schemas.microsoft.com/office/drawing/2014/main" id="{82F0A2F6-049C-F046-8AE1-8D465FEAEEA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405188" y="3733800"/>
            <a:ext cx="862012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237" name="Rectangle 22">
            <a:extLst>
              <a:ext uri="{FF2B5EF4-FFF2-40B4-BE49-F238E27FC236}">
                <a16:creationId xmlns:a16="http://schemas.microsoft.com/office/drawing/2014/main" id="{A7595848-F180-C646-9F41-87C8EA1A76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46238" y="4519613"/>
            <a:ext cx="730250" cy="141605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8" name="Rectangle 23">
            <a:extLst>
              <a:ext uri="{FF2B5EF4-FFF2-40B4-BE49-F238E27FC236}">
                <a16:creationId xmlns:a16="http://schemas.microsoft.com/office/drawing/2014/main" id="{A4E534B0-439D-CC4B-88C6-2EEA9F55DA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00200" y="4473575"/>
            <a:ext cx="730250" cy="141605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9" name="Rectangle 24">
            <a:extLst>
              <a:ext uri="{FF2B5EF4-FFF2-40B4-BE49-F238E27FC236}">
                <a16:creationId xmlns:a16="http://schemas.microsoft.com/office/drawing/2014/main" id="{DB4FDAC0-E3C4-C849-9125-7696EEE475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5656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0" name="Rectangle 25">
            <a:extLst>
              <a:ext uri="{FF2B5EF4-FFF2-40B4-BE49-F238E27FC236}">
                <a16:creationId xmlns:a16="http://schemas.microsoft.com/office/drawing/2014/main" id="{C3657D50-921F-3E42-A134-F4B5373522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702175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1" name="Rectangle 26">
            <a:extLst>
              <a:ext uri="{FF2B5EF4-FFF2-40B4-BE49-F238E27FC236}">
                <a16:creationId xmlns:a16="http://schemas.microsoft.com/office/drawing/2014/main" id="{E53C7A82-A349-3148-9406-C2BE97BA83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840288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2" name="Rectangle 27">
            <a:extLst>
              <a:ext uri="{FF2B5EF4-FFF2-40B4-BE49-F238E27FC236}">
                <a16:creationId xmlns:a16="http://schemas.microsoft.com/office/drawing/2014/main" id="{990396D3-6D54-554E-9D02-25003AC73B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49768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3" name="Rectangle 28">
            <a:extLst>
              <a:ext uri="{FF2B5EF4-FFF2-40B4-BE49-F238E27FC236}">
                <a16:creationId xmlns:a16="http://schemas.microsoft.com/office/drawing/2014/main" id="{BE9ABB27-7B18-D04A-BBA9-99BA6E85BA4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113338"/>
            <a:ext cx="3206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4" name="Rectangle 29">
            <a:extLst>
              <a:ext uri="{FF2B5EF4-FFF2-40B4-BE49-F238E27FC236}">
                <a16:creationId xmlns:a16="http://schemas.microsoft.com/office/drawing/2014/main" id="{FD1BC813-F89D-EB40-8156-E7FDDE07B8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387975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5" name="Rectangle 30">
            <a:extLst>
              <a:ext uri="{FF2B5EF4-FFF2-40B4-BE49-F238E27FC236}">
                <a16:creationId xmlns:a16="http://schemas.microsoft.com/office/drawing/2014/main" id="{39380E80-7F65-4C4B-9FD8-44D3E44F32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2514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6" name="Rectangle 31">
            <a:extLst>
              <a:ext uri="{FF2B5EF4-FFF2-40B4-BE49-F238E27FC236}">
                <a16:creationId xmlns:a16="http://schemas.microsoft.com/office/drawing/2014/main" id="{703A8551-BE28-FE45-A1E9-65254D30B1E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524500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7" name="Rectangle 32">
            <a:extLst>
              <a:ext uri="{FF2B5EF4-FFF2-40B4-BE49-F238E27FC236}">
                <a16:creationId xmlns:a16="http://schemas.microsoft.com/office/drawing/2014/main" id="{066DC015-1068-5B48-8EA9-2A618896DB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19288" y="56626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8" name="Text Box 33">
            <a:extLst>
              <a:ext uri="{FF2B5EF4-FFF2-40B4-BE49-F238E27FC236}">
                <a16:creationId xmlns:a16="http://schemas.microsoft.com/office/drawing/2014/main" id="{FF5EDC50-FB94-A24F-87E5-0E1E9DD4016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447800" y="4191000"/>
            <a:ext cx="1119188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Page Table</a:t>
            </a:r>
          </a:p>
        </p:txBody>
      </p:sp>
      <p:sp>
        <p:nvSpPr>
          <p:cNvPr id="249" name="Line 34">
            <a:extLst>
              <a:ext uri="{FF2B5EF4-FFF2-40B4-BE49-F238E27FC236}">
                <a16:creationId xmlns:a16="http://schemas.microsoft.com/office/drawing/2014/main" id="{E2D0C3D5-3823-F34F-B9F9-1982F71C545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097088" y="4906963"/>
            <a:ext cx="1512887" cy="663575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0" name="Line 35">
            <a:extLst>
              <a:ext uri="{FF2B5EF4-FFF2-40B4-BE49-F238E27FC236}">
                <a16:creationId xmlns:a16="http://schemas.microsoft.com/office/drawing/2014/main" id="{CC2DE354-EF6A-184C-BDD0-AEF028A3AA11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2101850" y="4748213"/>
            <a:ext cx="1508125" cy="685800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1" name="Line 36">
            <a:extLst>
              <a:ext uri="{FF2B5EF4-FFF2-40B4-BE49-F238E27FC236}">
                <a16:creationId xmlns:a16="http://schemas.microsoft.com/office/drawing/2014/main" id="{5922217F-D108-9D43-AE45-0BDDC5E8D0C8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1919288" y="5524500"/>
            <a:ext cx="320675" cy="1381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2" name="Line 37">
            <a:extLst>
              <a:ext uri="{FF2B5EF4-FFF2-40B4-BE49-F238E27FC236}">
                <a16:creationId xmlns:a16="http://schemas.microsoft.com/office/drawing/2014/main" id="{75AAF029-1B6E-5644-9D6C-87A1B050A1FA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1919288" y="5524500"/>
            <a:ext cx="320675" cy="1381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3" name="Line 38">
            <a:extLst>
              <a:ext uri="{FF2B5EF4-FFF2-40B4-BE49-F238E27FC236}">
                <a16:creationId xmlns:a16="http://schemas.microsoft.com/office/drawing/2014/main" id="{442318F5-09EC-8A42-938C-B710845F4B9B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1919288" y="51133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4" name="Line 39">
            <a:extLst>
              <a:ext uri="{FF2B5EF4-FFF2-40B4-BE49-F238E27FC236}">
                <a16:creationId xmlns:a16="http://schemas.microsoft.com/office/drawing/2014/main" id="{5AC06942-1E1C-C940-B3BD-14BF3FB2C676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1919288" y="51133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5" name="Rectangle 40">
            <a:extLst>
              <a:ext uri="{FF2B5EF4-FFF2-40B4-BE49-F238E27FC236}">
                <a16:creationId xmlns:a16="http://schemas.microsoft.com/office/drawing/2014/main" id="{B712B39C-D9A3-5141-842D-8F13B58AAC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22525" y="6073775"/>
            <a:ext cx="776288" cy="228600"/>
          </a:xfrm>
          <a:prstGeom prst="rect">
            <a:avLst/>
          </a:prstGeom>
          <a:solidFill>
            <a:srgbClr val="33CCCC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6" name="Oval 41">
            <a:extLst>
              <a:ext uri="{FF2B5EF4-FFF2-40B4-BE49-F238E27FC236}">
                <a16:creationId xmlns:a16="http://schemas.microsoft.com/office/drawing/2014/main" id="{F33C4A87-BC41-B046-BD23-22D8654961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22525" y="5981700"/>
            <a:ext cx="776288" cy="182563"/>
          </a:xfrm>
          <a:prstGeom prst="ellipse">
            <a:avLst/>
          </a:prstGeom>
          <a:solidFill>
            <a:srgbClr val="33CCCC"/>
          </a:solid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7" name="Line 42">
            <a:extLst>
              <a:ext uri="{FF2B5EF4-FFF2-40B4-BE49-F238E27FC236}">
                <a16:creationId xmlns:a16="http://schemas.microsoft.com/office/drawing/2014/main" id="{D8F8E25E-28F4-DC47-BC24-B7E531400E80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422525" y="60737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8" name="Line 43">
            <a:extLst>
              <a:ext uri="{FF2B5EF4-FFF2-40B4-BE49-F238E27FC236}">
                <a16:creationId xmlns:a16="http://schemas.microsoft.com/office/drawing/2014/main" id="{CD5988B9-4B01-0C4E-A16D-DCB04488122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198813" y="60737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9" name="Freeform 44">
            <a:extLst>
              <a:ext uri="{FF2B5EF4-FFF2-40B4-BE49-F238E27FC236}">
                <a16:creationId xmlns:a16="http://schemas.microsoft.com/office/drawing/2014/main" id="{46353410-B513-3C40-A914-1C512D994572}"/>
              </a:ext>
            </a:extLst>
          </p:cNvPr>
          <p:cNvSpPr>
            <a:spLocks noChangeAspect="1"/>
          </p:cNvSpPr>
          <p:nvPr/>
        </p:nvSpPr>
        <p:spPr bwMode="auto">
          <a:xfrm>
            <a:off x="2422525" y="6302375"/>
            <a:ext cx="776288" cy="79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0" y="60"/>
              </a:cxn>
              <a:cxn ang="0">
                <a:pos x="414" y="84"/>
              </a:cxn>
              <a:cxn ang="0">
                <a:pos x="678" y="60"/>
              </a:cxn>
              <a:cxn ang="0">
                <a:pos x="816" y="0"/>
              </a:cxn>
            </a:cxnLst>
            <a:rect l="0" t="0" r="r" b="b"/>
            <a:pathLst>
              <a:path w="816" h="84">
                <a:moveTo>
                  <a:pt x="0" y="0"/>
                </a:moveTo>
                <a:cubicBezTo>
                  <a:pt x="25" y="10"/>
                  <a:pt x="81" y="46"/>
                  <a:pt x="150" y="60"/>
                </a:cubicBezTo>
                <a:cubicBezTo>
                  <a:pt x="219" y="74"/>
                  <a:pt x="326" y="84"/>
                  <a:pt x="414" y="84"/>
                </a:cubicBezTo>
                <a:cubicBezTo>
                  <a:pt x="502" y="84"/>
                  <a:pt x="611" y="74"/>
                  <a:pt x="678" y="60"/>
                </a:cubicBezTo>
                <a:cubicBezTo>
                  <a:pt x="745" y="46"/>
                  <a:pt x="787" y="12"/>
                  <a:pt x="816" y="0"/>
                </a:cubicBezTo>
              </a:path>
            </a:pathLst>
          </a:custGeom>
          <a:solidFill>
            <a:srgbClr val="33CCCC"/>
          </a:solidFill>
          <a:ln w="1905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0" name="Text Box 45">
            <a:extLst>
              <a:ext uri="{FF2B5EF4-FFF2-40B4-BE49-F238E27FC236}">
                <a16:creationId xmlns:a16="http://schemas.microsoft.com/office/drawing/2014/main" id="{36652E5E-EC82-1344-AA30-DBEE16084BF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568575" y="6119813"/>
            <a:ext cx="557213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Disk</a:t>
            </a:r>
          </a:p>
        </p:txBody>
      </p:sp>
      <p:sp>
        <p:nvSpPr>
          <p:cNvPr id="261" name="Freeform 46">
            <a:extLst>
              <a:ext uri="{FF2B5EF4-FFF2-40B4-BE49-F238E27FC236}">
                <a16:creationId xmlns:a16="http://schemas.microsoft.com/office/drawing/2014/main" id="{5C522480-6ADC-2A4F-8F61-FA9B29A13B2E}"/>
              </a:ext>
            </a:extLst>
          </p:cNvPr>
          <p:cNvSpPr>
            <a:spLocks noChangeAspect="1"/>
          </p:cNvSpPr>
          <p:nvPr/>
        </p:nvSpPr>
        <p:spPr bwMode="auto">
          <a:xfrm>
            <a:off x="2084388" y="5187950"/>
            <a:ext cx="777875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2" name="Freeform 47">
            <a:extLst>
              <a:ext uri="{FF2B5EF4-FFF2-40B4-BE49-F238E27FC236}">
                <a16:creationId xmlns:a16="http://schemas.microsoft.com/office/drawing/2014/main" id="{43513B8E-4B7E-8742-ACD2-3DFFF54EEB3F}"/>
              </a:ext>
            </a:extLst>
          </p:cNvPr>
          <p:cNvSpPr>
            <a:spLocks noChangeAspect="1"/>
          </p:cNvSpPr>
          <p:nvPr/>
        </p:nvSpPr>
        <p:spPr bwMode="auto">
          <a:xfrm>
            <a:off x="2079625" y="5592763"/>
            <a:ext cx="661988" cy="3889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3" name="Text Box 48">
            <a:extLst>
              <a:ext uri="{FF2B5EF4-FFF2-40B4-BE49-F238E27FC236}">
                <a16:creationId xmlns:a16="http://schemas.microsoft.com/office/drawing/2014/main" id="{2E1C3B65-5270-1B43-B450-0B8AA42DF15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44513" y="4421188"/>
            <a:ext cx="10906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Virtual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4" name="Text Box 49">
            <a:extLst>
              <a:ext uri="{FF2B5EF4-FFF2-40B4-BE49-F238E27FC236}">
                <a16:creationId xmlns:a16="http://schemas.microsoft.com/office/drawing/2014/main" id="{4CDF93BC-D42A-394C-9E70-F88BB8FBF7D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281238" y="4467225"/>
            <a:ext cx="10906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6" name="AutoShape 51">
            <a:extLst>
              <a:ext uri="{FF2B5EF4-FFF2-40B4-BE49-F238E27FC236}">
                <a16:creationId xmlns:a16="http://schemas.microsoft.com/office/drawing/2014/main" id="{295D70EF-7705-804D-8380-8B5509DEFA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5988" y="4991100"/>
            <a:ext cx="684212" cy="639763"/>
          </a:xfrm>
          <a:prstGeom prst="roundRect">
            <a:avLst>
              <a:gd name="adj" fmla="val 38986"/>
            </a:avLst>
          </a:prstGeom>
          <a:solidFill>
            <a:srgbClr val="33CCCC"/>
          </a:solidFill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CPU</a:t>
            </a:r>
          </a:p>
        </p:txBody>
      </p:sp>
      <p:sp>
        <p:nvSpPr>
          <p:cNvPr id="267" name="Rectangle 52">
            <a:extLst>
              <a:ext uri="{FF2B5EF4-FFF2-40B4-BE49-F238E27FC236}">
                <a16:creationId xmlns:a16="http://schemas.microsoft.com/office/drawing/2014/main" id="{62E8C469-4282-5341-B7FD-043574E3900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34313" y="4214813"/>
            <a:ext cx="1004887" cy="1965325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8" name="Rectangle 53">
            <a:extLst>
              <a:ext uri="{FF2B5EF4-FFF2-40B4-BE49-F238E27FC236}">
                <a16:creationId xmlns:a16="http://schemas.microsoft.com/office/drawing/2014/main" id="{192F524E-8576-7143-A071-BF729B07CF0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788275" y="4168775"/>
            <a:ext cx="1004888" cy="1965325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9" name="Rectangle 54">
            <a:extLst>
              <a:ext uri="{FF2B5EF4-FFF2-40B4-BE49-F238E27FC236}">
                <a16:creationId xmlns:a16="http://schemas.microsoft.com/office/drawing/2014/main" id="{446A8DAD-D094-1E48-B4F4-9982780C8C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2608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0" name="Rectangle 55">
            <a:extLst>
              <a:ext uri="{FF2B5EF4-FFF2-40B4-BE49-F238E27FC236}">
                <a16:creationId xmlns:a16="http://schemas.microsoft.com/office/drawing/2014/main" id="{1CBF8A82-0773-6149-BC04-88E67A0033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39737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1" name="Rectangle 56">
            <a:extLst>
              <a:ext uri="{FF2B5EF4-FFF2-40B4-BE49-F238E27FC236}">
                <a16:creationId xmlns:a16="http://schemas.microsoft.com/office/drawing/2014/main" id="{2D606805-5D84-0640-8ADC-0ED9705A9C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53548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2" name="Rectangle 57">
            <a:extLst>
              <a:ext uri="{FF2B5EF4-FFF2-40B4-BE49-F238E27FC236}">
                <a16:creationId xmlns:a16="http://schemas.microsoft.com/office/drawing/2014/main" id="{02572EB6-C57C-5940-855F-41029753D0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67201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3" name="Rectangle 58">
            <a:extLst>
              <a:ext uri="{FF2B5EF4-FFF2-40B4-BE49-F238E27FC236}">
                <a16:creationId xmlns:a16="http://schemas.microsoft.com/office/drawing/2014/main" id="{77578B11-24D5-4B4C-B1D2-B022DC10E1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80853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4" name="Rectangle 59">
            <a:extLst>
              <a:ext uri="{FF2B5EF4-FFF2-40B4-BE49-F238E27FC236}">
                <a16:creationId xmlns:a16="http://schemas.microsoft.com/office/drawing/2014/main" id="{3BB5F70D-E37B-9745-B614-E70483880D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083175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5" name="Rectangle 60">
            <a:extLst>
              <a:ext uri="{FF2B5EF4-FFF2-40B4-BE49-F238E27FC236}">
                <a16:creationId xmlns:a16="http://schemas.microsoft.com/office/drawing/2014/main" id="{A152AB0E-AC64-F848-93FA-42BE53B5D9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494665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6" name="Rectangle 61">
            <a:extLst>
              <a:ext uri="{FF2B5EF4-FFF2-40B4-BE49-F238E27FC236}">
                <a16:creationId xmlns:a16="http://schemas.microsoft.com/office/drawing/2014/main" id="{2AC78931-0F81-AB4E-B217-2F63AE5ACF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2197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7" name="Rectangle 62">
            <a:extLst>
              <a:ext uri="{FF2B5EF4-FFF2-40B4-BE49-F238E27FC236}">
                <a16:creationId xmlns:a16="http://schemas.microsoft.com/office/drawing/2014/main" id="{5C1FD650-6A71-BD46-A7C9-04AED410EB5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356225"/>
            <a:ext cx="5492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8" name="Rectangle 63">
            <a:extLst>
              <a:ext uri="{FF2B5EF4-FFF2-40B4-BE49-F238E27FC236}">
                <a16:creationId xmlns:a16="http://schemas.microsoft.com/office/drawing/2014/main" id="{D3F4C578-4C90-C642-853F-7BFE23B3C2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494338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9" name="Rectangle 64">
            <a:extLst>
              <a:ext uri="{FF2B5EF4-FFF2-40B4-BE49-F238E27FC236}">
                <a16:creationId xmlns:a16="http://schemas.microsoft.com/office/drawing/2014/main" id="{906740BB-2A69-7F44-82F0-FDA60D8709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630863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0" name="Rectangle 65">
            <a:extLst>
              <a:ext uri="{FF2B5EF4-FFF2-40B4-BE49-F238E27FC236}">
                <a16:creationId xmlns:a16="http://schemas.microsoft.com/office/drawing/2014/main" id="{ADAAC2A7-7582-7D49-8E62-6AFEFFF65E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905500"/>
            <a:ext cx="5492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1" name="Rectangle 66">
            <a:extLst>
              <a:ext uri="{FF2B5EF4-FFF2-40B4-BE49-F238E27FC236}">
                <a16:creationId xmlns:a16="http://schemas.microsoft.com/office/drawing/2014/main" id="{2A80D90C-777A-2849-9A2D-95A064B2894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07363" y="5767388"/>
            <a:ext cx="5492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2" name="Text Box 67">
            <a:extLst>
              <a:ext uri="{FF2B5EF4-FFF2-40B4-BE49-F238E27FC236}">
                <a16:creationId xmlns:a16="http://schemas.microsoft.com/office/drawing/2014/main" id="{D8C5DD07-9217-5241-8A9A-AFBFF21C6BB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848600" y="3886200"/>
            <a:ext cx="862013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283" name="Rectangle 68">
            <a:extLst>
              <a:ext uri="{FF2B5EF4-FFF2-40B4-BE49-F238E27FC236}">
                <a16:creationId xmlns:a16="http://schemas.microsoft.com/office/drawing/2014/main" id="{9BFD1033-9799-C642-9648-3CBE7DEED9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43625" y="4672013"/>
            <a:ext cx="730250" cy="141605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4" name="Rectangle 69">
            <a:extLst>
              <a:ext uri="{FF2B5EF4-FFF2-40B4-BE49-F238E27FC236}">
                <a16:creationId xmlns:a16="http://schemas.microsoft.com/office/drawing/2014/main" id="{EB5D7DB7-A018-E54A-B29F-BA1504B26D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7588" y="4625975"/>
            <a:ext cx="730250" cy="141605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5" name="Rectangle 70">
            <a:extLst>
              <a:ext uri="{FF2B5EF4-FFF2-40B4-BE49-F238E27FC236}">
                <a16:creationId xmlns:a16="http://schemas.microsoft.com/office/drawing/2014/main" id="{8DC2DC5B-36C5-1349-9F9F-E4EB22D093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7180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6" name="Rectangle 71">
            <a:extLst>
              <a:ext uri="{FF2B5EF4-FFF2-40B4-BE49-F238E27FC236}">
                <a16:creationId xmlns:a16="http://schemas.microsoft.com/office/drawing/2014/main" id="{987260B3-7404-8E4D-8D07-DDDC61043F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854575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7" name="Rectangle 72">
            <a:extLst>
              <a:ext uri="{FF2B5EF4-FFF2-40B4-BE49-F238E27FC236}">
                <a16:creationId xmlns:a16="http://schemas.microsoft.com/office/drawing/2014/main" id="{011BA108-7D4E-AA4F-BB14-9CFDB5357C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4992688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8" name="Rectangle 73">
            <a:extLst>
              <a:ext uri="{FF2B5EF4-FFF2-40B4-BE49-F238E27FC236}">
                <a16:creationId xmlns:a16="http://schemas.microsoft.com/office/drawing/2014/main" id="{AF1F68B6-B4D4-2C4B-AB10-A9544F7FA52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1292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9" name="Rectangle 74">
            <a:extLst>
              <a:ext uri="{FF2B5EF4-FFF2-40B4-BE49-F238E27FC236}">
                <a16:creationId xmlns:a16="http://schemas.microsoft.com/office/drawing/2014/main" id="{17268F70-70CD-A345-A6E0-B26568141D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265738"/>
            <a:ext cx="320675" cy="1381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0" name="Rectangle 75">
            <a:extLst>
              <a:ext uri="{FF2B5EF4-FFF2-40B4-BE49-F238E27FC236}">
                <a16:creationId xmlns:a16="http://schemas.microsoft.com/office/drawing/2014/main" id="{E0829F53-CD7C-EC43-AF07-4BA9D1E145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540375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1" name="Rectangle 76">
            <a:extLst>
              <a:ext uri="{FF2B5EF4-FFF2-40B4-BE49-F238E27FC236}">
                <a16:creationId xmlns:a16="http://schemas.microsoft.com/office/drawing/2014/main" id="{FA516A9A-B8AB-6546-A9EA-21F80B2196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403850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2" name="Rectangle 77">
            <a:extLst>
              <a:ext uri="{FF2B5EF4-FFF2-40B4-BE49-F238E27FC236}">
                <a16:creationId xmlns:a16="http://schemas.microsoft.com/office/drawing/2014/main" id="{DABDE07C-2F63-EF49-97DE-DC33984CE1E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676900"/>
            <a:ext cx="320675" cy="1381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3" name="Rectangle 78">
            <a:extLst>
              <a:ext uri="{FF2B5EF4-FFF2-40B4-BE49-F238E27FC236}">
                <a16:creationId xmlns:a16="http://schemas.microsoft.com/office/drawing/2014/main" id="{CE9A2624-B441-3541-8CBA-A77543F9E9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6675" y="5815013"/>
            <a:ext cx="320675" cy="13652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4" name="Text Box 79">
            <a:extLst>
              <a:ext uri="{FF2B5EF4-FFF2-40B4-BE49-F238E27FC236}">
                <a16:creationId xmlns:a16="http://schemas.microsoft.com/office/drawing/2014/main" id="{795DD45C-6559-614F-B9EC-0D939C3171F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894388" y="4343400"/>
            <a:ext cx="1119187" cy="280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Page Table</a:t>
            </a:r>
          </a:p>
        </p:txBody>
      </p:sp>
      <p:sp>
        <p:nvSpPr>
          <p:cNvPr id="295" name="Line 80">
            <a:extLst>
              <a:ext uri="{FF2B5EF4-FFF2-40B4-BE49-F238E27FC236}">
                <a16:creationId xmlns:a16="http://schemas.microsoft.com/office/drawing/2014/main" id="{C24713A1-9D1B-564E-9115-A145D1F888A4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594475" y="5059363"/>
            <a:ext cx="1512888" cy="663575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6" name="Line 81">
            <a:extLst>
              <a:ext uri="{FF2B5EF4-FFF2-40B4-BE49-F238E27FC236}">
                <a16:creationId xmlns:a16="http://schemas.microsoft.com/office/drawing/2014/main" id="{2EA76574-BA4C-2049-8B79-E787743DF986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6599238" y="4900613"/>
            <a:ext cx="1508125" cy="685800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7" name="Line 82">
            <a:extLst>
              <a:ext uri="{FF2B5EF4-FFF2-40B4-BE49-F238E27FC236}">
                <a16:creationId xmlns:a16="http://schemas.microsoft.com/office/drawing/2014/main" id="{67759575-E68E-AE48-95C1-F5AFCB7D4AE7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6416675" y="52657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8" name="Line 83">
            <a:extLst>
              <a:ext uri="{FF2B5EF4-FFF2-40B4-BE49-F238E27FC236}">
                <a16:creationId xmlns:a16="http://schemas.microsoft.com/office/drawing/2014/main" id="{17CEF551-9CEB-6341-A2B0-2099EF779F38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6416675" y="5265738"/>
            <a:ext cx="320675" cy="1365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99" name="Rectangle 84">
            <a:extLst>
              <a:ext uri="{FF2B5EF4-FFF2-40B4-BE49-F238E27FC236}">
                <a16:creationId xmlns:a16="http://schemas.microsoft.com/office/drawing/2014/main" id="{B1B12245-EEC2-AE44-B567-523C7574FE0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19913" y="6226175"/>
            <a:ext cx="776287" cy="228600"/>
          </a:xfrm>
          <a:prstGeom prst="rect">
            <a:avLst/>
          </a:prstGeom>
          <a:solidFill>
            <a:srgbClr val="33CCCC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0" name="Oval 85">
            <a:extLst>
              <a:ext uri="{FF2B5EF4-FFF2-40B4-BE49-F238E27FC236}">
                <a16:creationId xmlns:a16="http://schemas.microsoft.com/office/drawing/2014/main" id="{5F03A1AF-56FD-644E-BCD2-7F3514A0E5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19913" y="6134100"/>
            <a:ext cx="776287" cy="182563"/>
          </a:xfrm>
          <a:prstGeom prst="ellipse">
            <a:avLst/>
          </a:prstGeom>
          <a:solidFill>
            <a:srgbClr val="33CCCC"/>
          </a:solidFill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1" name="Line 86">
            <a:extLst>
              <a:ext uri="{FF2B5EF4-FFF2-40B4-BE49-F238E27FC236}">
                <a16:creationId xmlns:a16="http://schemas.microsoft.com/office/drawing/2014/main" id="{CB1C028B-C992-8C46-AA86-3B06B42F4FA3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919913" y="62261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2" name="Line 87">
            <a:extLst>
              <a:ext uri="{FF2B5EF4-FFF2-40B4-BE49-F238E27FC236}">
                <a16:creationId xmlns:a16="http://schemas.microsoft.com/office/drawing/2014/main" id="{0F793120-8CAA-724C-BA9D-732C812F053B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7696200" y="6226175"/>
            <a:ext cx="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3" name="Freeform 88">
            <a:extLst>
              <a:ext uri="{FF2B5EF4-FFF2-40B4-BE49-F238E27FC236}">
                <a16:creationId xmlns:a16="http://schemas.microsoft.com/office/drawing/2014/main" id="{1F07DC1D-93EC-4F41-8205-320409C7523C}"/>
              </a:ext>
            </a:extLst>
          </p:cNvPr>
          <p:cNvSpPr>
            <a:spLocks noChangeAspect="1"/>
          </p:cNvSpPr>
          <p:nvPr/>
        </p:nvSpPr>
        <p:spPr bwMode="auto">
          <a:xfrm>
            <a:off x="6919913" y="6454775"/>
            <a:ext cx="776287" cy="79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0" y="60"/>
              </a:cxn>
              <a:cxn ang="0">
                <a:pos x="414" y="84"/>
              </a:cxn>
              <a:cxn ang="0">
                <a:pos x="678" y="60"/>
              </a:cxn>
              <a:cxn ang="0">
                <a:pos x="816" y="0"/>
              </a:cxn>
            </a:cxnLst>
            <a:rect l="0" t="0" r="r" b="b"/>
            <a:pathLst>
              <a:path w="816" h="84">
                <a:moveTo>
                  <a:pt x="0" y="0"/>
                </a:moveTo>
                <a:cubicBezTo>
                  <a:pt x="25" y="10"/>
                  <a:pt x="81" y="46"/>
                  <a:pt x="150" y="60"/>
                </a:cubicBezTo>
                <a:cubicBezTo>
                  <a:pt x="219" y="74"/>
                  <a:pt x="326" y="84"/>
                  <a:pt x="414" y="84"/>
                </a:cubicBezTo>
                <a:cubicBezTo>
                  <a:pt x="502" y="84"/>
                  <a:pt x="611" y="74"/>
                  <a:pt x="678" y="60"/>
                </a:cubicBezTo>
                <a:cubicBezTo>
                  <a:pt x="745" y="46"/>
                  <a:pt x="787" y="12"/>
                  <a:pt x="816" y="0"/>
                </a:cubicBezTo>
              </a:path>
            </a:pathLst>
          </a:custGeom>
          <a:solidFill>
            <a:srgbClr val="33CCCC"/>
          </a:solidFill>
          <a:ln w="1905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4" name="Text Box 89">
            <a:extLst>
              <a:ext uri="{FF2B5EF4-FFF2-40B4-BE49-F238E27FC236}">
                <a16:creationId xmlns:a16="http://schemas.microsoft.com/office/drawing/2014/main" id="{A330EF7A-92E1-B14A-98C1-998D996BD33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065963" y="6272213"/>
            <a:ext cx="557212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Disk</a:t>
            </a:r>
          </a:p>
        </p:txBody>
      </p:sp>
      <p:sp>
        <p:nvSpPr>
          <p:cNvPr id="305" name="Freeform 90">
            <a:extLst>
              <a:ext uri="{FF2B5EF4-FFF2-40B4-BE49-F238E27FC236}">
                <a16:creationId xmlns:a16="http://schemas.microsoft.com/office/drawing/2014/main" id="{F11BFA8B-F21A-E24F-A984-3DC096BDB9DE}"/>
              </a:ext>
            </a:extLst>
          </p:cNvPr>
          <p:cNvSpPr>
            <a:spLocks noChangeAspect="1"/>
          </p:cNvSpPr>
          <p:nvPr/>
        </p:nvSpPr>
        <p:spPr bwMode="auto">
          <a:xfrm>
            <a:off x="6581775" y="5340350"/>
            <a:ext cx="777875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6" name="Text Box 91">
            <a:extLst>
              <a:ext uri="{FF2B5EF4-FFF2-40B4-BE49-F238E27FC236}">
                <a16:creationId xmlns:a16="http://schemas.microsoft.com/office/drawing/2014/main" id="{DB0899B1-A673-7D47-95EF-58AA42AB5E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041900" y="4573588"/>
            <a:ext cx="10906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Virtual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7" name="Text Box 92">
            <a:extLst>
              <a:ext uri="{FF2B5EF4-FFF2-40B4-BE49-F238E27FC236}">
                <a16:creationId xmlns:a16="http://schemas.microsoft.com/office/drawing/2014/main" id="{E49D1116-C885-C64E-8E9F-4D999BBCA83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778625" y="4619625"/>
            <a:ext cx="10906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Physical</a:t>
            </a: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Addresses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8" name="Line 93">
            <a:extLst>
              <a:ext uri="{FF2B5EF4-FFF2-40B4-BE49-F238E27FC236}">
                <a16:creationId xmlns:a16="http://schemas.microsoft.com/office/drawing/2014/main" id="{9B671C05-9E17-8349-835A-0B838610D8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5257800"/>
            <a:ext cx="1524000" cy="481013"/>
          </a:xfrm>
          <a:prstGeom prst="line">
            <a:avLst/>
          </a:prstGeom>
          <a:noFill/>
          <a:ln w="28575" cap="rnd">
            <a:solidFill>
              <a:srgbClr val="00006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09" name="Text Box 94">
            <a:extLst>
              <a:ext uri="{FF2B5EF4-FFF2-40B4-BE49-F238E27FC236}">
                <a16:creationId xmlns:a16="http://schemas.microsoft.com/office/drawing/2014/main" id="{2D0C1582-9B24-AF42-BC0F-6D746D3AB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3462338"/>
            <a:ext cx="1874838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Before fault</a:t>
            </a:r>
          </a:p>
        </p:txBody>
      </p:sp>
      <p:sp>
        <p:nvSpPr>
          <p:cNvPr id="310" name="Text Box 95">
            <a:extLst>
              <a:ext uri="{FF2B5EF4-FFF2-40B4-BE49-F238E27FC236}">
                <a16:creationId xmlns:a16="http://schemas.microsoft.com/office/drawing/2014/main" id="{3BEF9DE6-B2A8-AA4C-AB79-48A6E8B0F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3468688"/>
            <a:ext cx="1620838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elvetica" pitchFamily="34" charset="0"/>
                <a:ea typeface="ＭＳ Ｐゴシック" panose="020B0600070205080204" pitchFamily="34" charset="-128"/>
                <a:cs typeface="+mn-cs"/>
              </a:rPr>
              <a:t>After fault</a:t>
            </a:r>
          </a:p>
        </p:txBody>
      </p:sp>
      <p:sp>
        <p:nvSpPr>
          <p:cNvPr id="311" name="Line 96">
            <a:extLst>
              <a:ext uri="{FF2B5EF4-FFF2-40B4-BE49-F238E27FC236}">
                <a16:creationId xmlns:a16="http://schemas.microsoft.com/office/drawing/2014/main" id="{5CC4DD69-0584-DB4D-9918-9AD81C439B8C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914400" y="5249863"/>
            <a:ext cx="1004888" cy="36671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12" name="Line 97">
            <a:extLst>
              <a:ext uri="{FF2B5EF4-FFF2-40B4-BE49-F238E27FC236}">
                <a16:creationId xmlns:a16="http://schemas.microsoft.com/office/drawing/2014/main" id="{BE71C8F9-676C-EB47-9C08-D1F195721D0C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 flipV="1">
            <a:off x="5395913" y="5424488"/>
            <a:ext cx="1004887" cy="366712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1413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/>
      <p:bldP spid="255" grpId="0" animBg="1"/>
      <p:bldP spid="256" grpId="0" animBg="1"/>
      <p:bldP spid="260" grpId="0"/>
      <p:bldP spid="263" grpId="0"/>
      <p:bldP spid="264" grpId="0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/>
      <p:bldP spid="299" grpId="0" animBg="1"/>
      <p:bldP spid="300" grpId="0" animBg="1"/>
      <p:bldP spid="304" grpId="0"/>
      <p:bldP spid="306" grpId="0"/>
      <p:bldP spid="307" grpId="0"/>
      <p:bldP spid="309" grpId="0"/>
      <p:bldP spid="3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937" name="Group 10">
            <a:extLst>
              <a:ext uri="{FF2B5EF4-FFF2-40B4-BE49-F238E27FC236}">
                <a16:creationId xmlns:a16="http://schemas.microsoft.com/office/drawing/2014/main" id="{424334F3-EDE9-6344-AA4C-2359D7F941B4}"/>
              </a:ext>
            </a:extLst>
          </p:cNvPr>
          <p:cNvGrpSpPr>
            <a:grpSpLocks/>
          </p:cNvGrpSpPr>
          <p:nvPr/>
        </p:nvGrpSpPr>
        <p:grpSpPr bwMode="auto">
          <a:xfrm>
            <a:off x="7937500" y="5499100"/>
            <a:ext cx="596900" cy="596900"/>
            <a:chOff x="2028" y="3428"/>
            <a:chExt cx="376" cy="376"/>
          </a:xfrm>
        </p:grpSpPr>
        <p:sp>
          <p:nvSpPr>
            <p:cNvPr id="167963" name="Oval 11">
              <a:extLst>
                <a:ext uri="{FF2B5EF4-FFF2-40B4-BE49-F238E27FC236}">
                  <a16:creationId xmlns:a16="http://schemas.microsoft.com/office/drawing/2014/main" id="{DAC45B7C-E120-BF4F-B411-4AD83E65A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716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4" name="Rectangle 13">
              <a:extLst>
                <a:ext uri="{FF2B5EF4-FFF2-40B4-BE49-F238E27FC236}">
                  <a16:creationId xmlns:a16="http://schemas.microsoft.com/office/drawing/2014/main" id="{90D240B9-AABA-EF46-8074-66B23F551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76"/>
              <a:ext cx="376" cy="280"/>
            </a:xfrm>
            <a:prstGeom prst="rect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5" name="Oval 14">
              <a:extLst>
                <a:ext uri="{FF2B5EF4-FFF2-40B4-BE49-F238E27FC236}">
                  <a16:creationId xmlns:a16="http://schemas.microsoft.com/office/drawing/2014/main" id="{9F96F127-F69A-C34F-9761-9C6B76D96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28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6" name="Rectangle 15">
              <a:extLst>
                <a:ext uri="{FF2B5EF4-FFF2-40B4-BE49-F238E27FC236}">
                  <a16:creationId xmlns:a16="http://schemas.microsoft.com/office/drawing/2014/main" id="{D5495831-ED9F-CD45-B6E6-A4888F7A5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" y="3665"/>
              <a:ext cx="368" cy="96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7" name="Rectangle 16">
              <a:extLst>
                <a:ext uri="{FF2B5EF4-FFF2-40B4-BE49-F238E27FC236}">
                  <a16:creationId xmlns:a16="http://schemas.microsoft.com/office/drawing/2014/main" id="{1BE10D52-0056-6B49-B8B2-3221A7E50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1" y="3538"/>
              <a:ext cx="281" cy="174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Disk</a:t>
              </a:r>
            </a:p>
          </p:txBody>
        </p:sp>
      </p:grpSp>
      <p:sp>
        <p:nvSpPr>
          <p:cNvPr id="167938" name="Slide Number Placeholder 5">
            <a:extLst>
              <a:ext uri="{FF2B5EF4-FFF2-40B4-BE49-F238E27FC236}">
                <a16:creationId xmlns:a16="http://schemas.microsoft.com/office/drawing/2014/main" id="{1DFC12C9-6AAA-BA4E-B43C-99784502E6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2B61B6-E0EF-DD45-9BA8-39FB34399A2F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7939" name="Rectangle 2">
            <a:extLst>
              <a:ext uri="{FF2B5EF4-FFF2-40B4-BE49-F238E27FC236}">
                <a16:creationId xmlns:a16="http://schemas.microsoft.com/office/drawing/2014/main" id="{486F5E9B-AA39-E84F-A278-DD109D40AF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8382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Servicing a Page Fault</a:t>
            </a:r>
          </a:p>
        </p:txBody>
      </p:sp>
      <p:sp>
        <p:nvSpPr>
          <p:cNvPr id="167940" name="Rectangle 3">
            <a:extLst>
              <a:ext uri="{FF2B5EF4-FFF2-40B4-BE49-F238E27FC236}">
                <a16:creationId xmlns:a16="http://schemas.microsoft.com/office/drawing/2014/main" id="{31695487-BC42-0345-AF96-74222EE1C6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4953000" cy="5257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(1) Processor signals controller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Read block of length P starting at disk address X and store starting at memory address 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(2) Read occurs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Direct Memory Access (DMA)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Under control of I/O controller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(3) Controller signals completion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Interrupt processor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OS resumes suspended process </a:t>
            </a:r>
          </a:p>
        </p:txBody>
      </p:sp>
      <p:grpSp>
        <p:nvGrpSpPr>
          <p:cNvPr id="167941" name="Group 10">
            <a:extLst>
              <a:ext uri="{FF2B5EF4-FFF2-40B4-BE49-F238E27FC236}">
                <a16:creationId xmlns:a16="http://schemas.microsoft.com/office/drawing/2014/main" id="{91F6D53C-6933-A244-B8C2-20AE1FEC912E}"/>
              </a:ext>
            </a:extLst>
          </p:cNvPr>
          <p:cNvGrpSpPr>
            <a:grpSpLocks/>
          </p:cNvGrpSpPr>
          <p:nvPr/>
        </p:nvGrpSpPr>
        <p:grpSpPr bwMode="auto">
          <a:xfrm>
            <a:off x="7154863" y="5499100"/>
            <a:ext cx="596900" cy="596900"/>
            <a:chOff x="2028" y="3428"/>
            <a:chExt cx="376" cy="376"/>
          </a:xfrm>
        </p:grpSpPr>
        <p:sp>
          <p:nvSpPr>
            <p:cNvPr id="167958" name="Oval 11">
              <a:extLst>
                <a:ext uri="{FF2B5EF4-FFF2-40B4-BE49-F238E27FC236}">
                  <a16:creationId xmlns:a16="http://schemas.microsoft.com/office/drawing/2014/main" id="{E2FDE439-74A1-E649-96B0-A5149C962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716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59" name="Rectangle 13">
              <a:extLst>
                <a:ext uri="{FF2B5EF4-FFF2-40B4-BE49-F238E27FC236}">
                  <a16:creationId xmlns:a16="http://schemas.microsoft.com/office/drawing/2014/main" id="{05A920AF-2AB0-5049-9555-5A6B8652F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76"/>
              <a:ext cx="376" cy="280"/>
            </a:xfrm>
            <a:prstGeom prst="rect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0" name="Oval 14">
              <a:extLst>
                <a:ext uri="{FF2B5EF4-FFF2-40B4-BE49-F238E27FC236}">
                  <a16:creationId xmlns:a16="http://schemas.microsoft.com/office/drawing/2014/main" id="{3D41E09D-C3D4-EC43-814A-E98CF73B7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3428"/>
              <a:ext cx="376" cy="88"/>
            </a:xfrm>
            <a:prstGeom prst="ellipse">
              <a:avLst/>
            </a:prstGeom>
            <a:solidFill>
              <a:srgbClr val="C4C4C4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1" name="Rectangle 15">
              <a:extLst>
                <a:ext uri="{FF2B5EF4-FFF2-40B4-BE49-F238E27FC236}">
                  <a16:creationId xmlns:a16="http://schemas.microsoft.com/office/drawing/2014/main" id="{EBB2955D-8626-3147-9542-A577744D3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" y="3665"/>
              <a:ext cx="368" cy="96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7962" name="Rectangle 16">
              <a:extLst>
                <a:ext uri="{FF2B5EF4-FFF2-40B4-BE49-F238E27FC236}">
                  <a16:creationId xmlns:a16="http://schemas.microsoft.com/office/drawing/2014/main" id="{830B6E91-864A-FC4A-B634-A5ED50B76C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1" y="3538"/>
              <a:ext cx="281" cy="174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Disk</a:t>
              </a:r>
            </a:p>
          </p:txBody>
        </p:sp>
      </p:grpSp>
      <p:sp>
        <p:nvSpPr>
          <p:cNvPr id="167942" name="Line 17">
            <a:extLst>
              <a:ext uri="{FF2B5EF4-FFF2-40B4-BE49-F238E27FC236}">
                <a16:creationId xmlns:a16="http://schemas.microsoft.com/office/drawing/2014/main" id="{D9DC9A50-36FC-8840-A159-8BD397B9E496}"/>
              </a:ext>
            </a:extLst>
          </p:cNvPr>
          <p:cNvSpPr>
            <a:spLocks noChangeShapeType="1"/>
          </p:cNvSpPr>
          <p:nvPr/>
        </p:nvSpPr>
        <p:spPr bwMode="auto">
          <a:xfrm>
            <a:off x="7440613" y="4940300"/>
            <a:ext cx="0" cy="6223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3" name="Line 18">
            <a:extLst>
              <a:ext uri="{FF2B5EF4-FFF2-40B4-BE49-F238E27FC236}">
                <a16:creationId xmlns:a16="http://schemas.microsoft.com/office/drawing/2014/main" id="{86C32773-A3E5-1E47-9A89-176AAC79C89B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0713" y="4940300"/>
            <a:ext cx="0" cy="635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4" name="Line 19">
            <a:extLst>
              <a:ext uri="{FF2B5EF4-FFF2-40B4-BE49-F238E27FC236}">
                <a16:creationId xmlns:a16="http://schemas.microsoft.com/office/drawing/2014/main" id="{671D651B-4E42-064B-8261-EA44624CBB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45413" y="3898900"/>
            <a:ext cx="0" cy="800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5" name="Line 20">
            <a:extLst>
              <a:ext uri="{FF2B5EF4-FFF2-40B4-BE49-F238E27FC236}">
                <a16:creationId xmlns:a16="http://schemas.microsoft.com/office/drawing/2014/main" id="{4DDD018B-2CCE-F443-BB88-481016D7F64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3613" y="2489200"/>
            <a:ext cx="0" cy="2374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46" name="Rectangle 21">
            <a:extLst>
              <a:ext uri="{FF2B5EF4-FFF2-40B4-BE49-F238E27FC236}">
                <a16:creationId xmlns:a16="http://schemas.microsoft.com/office/drawing/2014/main" id="{E006D20B-C887-954C-9E6E-334EB4DAC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3810000"/>
            <a:ext cx="3048000" cy="292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Memory-I/O bus</a:t>
            </a:r>
          </a:p>
        </p:txBody>
      </p:sp>
      <p:sp>
        <p:nvSpPr>
          <p:cNvPr id="167947" name="Rectangle 22">
            <a:extLst>
              <a:ext uri="{FF2B5EF4-FFF2-40B4-BE49-F238E27FC236}">
                <a16:creationId xmlns:a16="http://schemas.microsoft.com/office/drawing/2014/main" id="{0628EBD3-F8F1-6248-84EB-57B12ACC18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1587500"/>
            <a:ext cx="1231900" cy="889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Processor</a:t>
            </a:r>
          </a:p>
        </p:txBody>
      </p:sp>
      <p:sp>
        <p:nvSpPr>
          <p:cNvPr id="167948" name="Rectangle 23">
            <a:extLst>
              <a:ext uri="{FF2B5EF4-FFF2-40B4-BE49-F238E27FC236}">
                <a16:creationId xmlns:a16="http://schemas.microsoft.com/office/drawing/2014/main" id="{1356A1DA-7B4F-0341-989B-40E047535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2844800"/>
            <a:ext cx="1231900" cy="4953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Cache</a:t>
            </a:r>
          </a:p>
        </p:txBody>
      </p:sp>
      <p:sp>
        <p:nvSpPr>
          <p:cNvPr id="167949" name="Rectangle 24">
            <a:extLst>
              <a:ext uri="{FF2B5EF4-FFF2-40B4-BE49-F238E27FC236}">
                <a16:creationId xmlns:a16="http://schemas.microsoft.com/office/drawing/2014/main" id="{545AEF4C-99A9-3340-8777-E3EB61F43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4737100"/>
            <a:ext cx="1231900" cy="4953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167950" name="Rectangle 25">
            <a:extLst>
              <a:ext uri="{FF2B5EF4-FFF2-40B4-BE49-F238E27FC236}">
                <a16:creationId xmlns:a16="http://schemas.microsoft.com/office/drawing/2014/main" id="{DBB308AA-D9BF-1C44-A7DA-57E5CE100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7563" y="4508500"/>
            <a:ext cx="1231900" cy="495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I/O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controller</a:t>
            </a:r>
          </a:p>
        </p:txBody>
      </p:sp>
      <p:sp>
        <p:nvSpPr>
          <p:cNvPr id="167951" name="Rectangle 26">
            <a:extLst>
              <a:ext uri="{FF2B5EF4-FFF2-40B4-BE49-F238E27FC236}">
                <a16:creationId xmlns:a16="http://schemas.microsoft.com/office/drawing/2014/main" id="{0297739E-9A7B-B744-8D13-7686E2CC7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4363" y="2197100"/>
            <a:ext cx="749300" cy="215900"/>
          </a:xfrm>
          <a:prstGeom prst="rect">
            <a:avLst/>
          </a:prstGeom>
          <a:solidFill>
            <a:srgbClr val="C4C4C4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Reg</a:t>
            </a:r>
          </a:p>
        </p:txBody>
      </p:sp>
      <p:sp>
        <p:nvSpPr>
          <p:cNvPr id="167952" name="Freeform 27">
            <a:extLst>
              <a:ext uri="{FF2B5EF4-FFF2-40B4-BE49-F238E27FC236}">
                <a16:creationId xmlns:a16="http://schemas.microsoft.com/office/drawing/2014/main" id="{0F6151F5-9F66-BA4E-B584-0144ED7E4DDF}"/>
              </a:ext>
            </a:extLst>
          </p:cNvPr>
          <p:cNvSpPr>
            <a:spLocks/>
          </p:cNvSpPr>
          <p:nvPr/>
        </p:nvSpPr>
        <p:spPr bwMode="auto">
          <a:xfrm>
            <a:off x="6062663" y="3898900"/>
            <a:ext cx="1633537" cy="1651000"/>
          </a:xfrm>
          <a:custGeom>
            <a:avLst/>
            <a:gdLst>
              <a:gd name="T0" fmla="*/ 2147483647 w 1096"/>
              <a:gd name="T1" fmla="*/ 2147483647 h 1040"/>
              <a:gd name="T2" fmla="*/ 2147483647 w 1096"/>
              <a:gd name="T3" fmla="*/ 2147483647 h 1040"/>
              <a:gd name="T4" fmla="*/ 2147483647 w 1096"/>
              <a:gd name="T5" fmla="*/ 2147483647 h 1040"/>
              <a:gd name="T6" fmla="*/ 2147483647 w 1096"/>
              <a:gd name="T7" fmla="*/ 2147483647 h 1040"/>
              <a:gd name="T8" fmla="*/ 2147483647 w 1096"/>
              <a:gd name="T9" fmla="*/ 2147483647 h 1040"/>
              <a:gd name="T10" fmla="*/ 2147483647 w 1096"/>
              <a:gd name="T11" fmla="*/ 2147483647 h 1040"/>
              <a:gd name="T12" fmla="*/ 2147483647 w 1096"/>
              <a:gd name="T13" fmla="*/ 2147483647 h 1040"/>
              <a:gd name="T14" fmla="*/ 2147483647 w 1096"/>
              <a:gd name="T15" fmla="*/ 2147483647 h 10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96" h="1040">
                <a:moveTo>
                  <a:pt x="936" y="1040"/>
                </a:moveTo>
                <a:cubicBezTo>
                  <a:pt x="924" y="895"/>
                  <a:pt x="912" y="751"/>
                  <a:pt x="936" y="656"/>
                </a:cubicBezTo>
                <a:cubicBezTo>
                  <a:pt x="959" y="560"/>
                  <a:pt x="1064" y="552"/>
                  <a:pt x="1080" y="464"/>
                </a:cubicBezTo>
                <a:cubicBezTo>
                  <a:pt x="1096" y="376"/>
                  <a:pt x="1096" y="200"/>
                  <a:pt x="1032" y="128"/>
                </a:cubicBezTo>
                <a:cubicBezTo>
                  <a:pt x="967" y="55"/>
                  <a:pt x="839" y="47"/>
                  <a:pt x="696" y="32"/>
                </a:cubicBezTo>
                <a:cubicBezTo>
                  <a:pt x="552" y="16"/>
                  <a:pt x="280" y="0"/>
                  <a:pt x="168" y="32"/>
                </a:cubicBezTo>
                <a:cubicBezTo>
                  <a:pt x="56" y="64"/>
                  <a:pt x="47" y="144"/>
                  <a:pt x="24" y="224"/>
                </a:cubicBezTo>
                <a:cubicBezTo>
                  <a:pt x="0" y="303"/>
                  <a:pt x="12" y="407"/>
                  <a:pt x="24" y="512"/>
                </a:cubicBezTo>
              </a:path>
            </a:pathLst>
          </a:custGeom>
          <a:noFill/>
          <a:ln w="57150" cap="flat" cmpd="sng">
            <a:solidFill>
              <a:srgbClr val="0033CC">
                <a:alpha val="79999"/>
              </a:srgbClr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3" name="Text Box 28">
            <a:extLst>
              <a:ext uri="{FF2B5EF4-FFF2-40B4-BE49-F238E27FC236}">
                <a16:creationId xmlns:a16="http://schemas.microsoft.com/office/drawing/2014/main" id="{AD599890-77FA-5B43-8EBD-C19325E36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563" y="4146550"/>
            <a:ext cx="137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(2) DMA Transfer</a:t>
            </a:r>
          </a:p>
        </p:txBody>
      </p:sp>
      <p:sp>
        <p:nvSpPr>
          <p:cNvPr id="167954" name="Freeform 29">
            <a:extLst>
              <a:ext uri="{FF2B5EF4-FFF2-40B4-BE49-F238E27FC236}">
                <a16:creationId xmlns:a16="http://schemas.microsoft.com/office/drawing/2014/main" id="{2ABC50F8-877C-6043-A99D-0896D238BD0C}"/>
              </a:ext>
            </a:extLst>
          </p:cNvPr>
          <p:cNvSpPr>
            <a:spLocks/>
          </p:cNvSpPr>
          <p:nvPr/>
        </p:nvSpPr>
        <p:spPr bwMode="auto">
          <a:xfrm>
            <a:off x="6634163" y="2120900"/>
            <a:ext cx="1219200" cy="2362200"/>
          </a:xfrm>
          <a:custGeom>
            <a:avLst/>
            <a:gdLst>
              <a:gd name="T0" fmla="*/ 2147483647 w 720"/>
              <a:gd name="T1" fmla="*/ 2147483647 h 1056"/>
              <a:gd name="T2" fmla="*/ 2147483647 w 720"/>
              <a:gd name="T3" fmla="*/ 0 h 1056"/>
              <a:gd name="T4" fmla="*/ 0 w 720"/>
              <a:gd name="T5" fmla="*/ 0 h 105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0" h="1056">
                <a:moveTo>
                  <a:pt x="720" y="1056"/>
                </a:moveTo>
                <a:lnTo>
                  <a:pt x="720" y="0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5" name="Freeform 30">
            <a:extLst>
              <a:ext uri="{FF2B5EF4-FFF2-40B4-BE49-F238E27FC236}">
                <a16:creationId xmlns:a16="http://schemas.microsoft.com/office/drawing/2014/main" id="{FDD2342D-B155-904B-8D86-462A55B887A3}"/>
              </a:ext>
            </a:extLst>
          </p:cNvPr>
          <p:cNvSpPr>
            <a:spLocks/>
          </p:cNvSpPr>
          <p:nvPr/>
        </p:nvSpPr>
        <p:spPr bwMode="auto">
          <a:xfrm>
            <a:off x="6634163" y="1816100"/>
            <a:ext cx="1600200" cy="2667000"/>
          </a:xfrm>
          <a:custGeom>
            <a:avLst/>
            <a:gdLst>
              <a:gd name="T0" fmla="*/ 2147483647 w 720"/>
              <a:gd name="T1" fmla="*/ 2147483647 h 1056"/>
              <a:gd name="T2" fmla="*/ 2147483647 w 720"/>
              <a:gd name="T3" fmla="*/ 0 h 1056"/>
              <a:gd name="T4" fmla="*/ 0 w 720"/>
              <a:gd name="T5" fmla="*/ 0 h 105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0" h="1056">
                <a:moveTo>
                  <a:pt x="720" y="1056"/>
                </a:moveTo>
                <a:lnTo>
                  <a:pt x="720" y="0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rgbClr val="CC0000"/>
            </a:solidFill>
            <a:prstDash val="solid"/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7956" name="Text Box 31">
            <a:extLst>
              <a:ext uri="{FF2B5EF4-FFF2-40B4-BE49-F238E27FC236}">
                <a16:creationId xmlns:a16="http://schemas.microsoft.com/office/drawing/2014/main" id="{D5E06C8E-0634-F546-9A33-E6453E3A0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7963" y="1358900"/>
            <a:ext cx="24336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(1) Initiate Block Read</a:t>
            </a:r>
          </a:p>
        </p:txBody>
      </p:sp>
      <p:sp>
        <p:nvSpPr>
          <p:cNvPr id="167957" name="Text Box 32">
            <a:extLst>
              <a:ext uri="{FF2B5EF4-FFF2-40B4-BE49-F238E27FC236}">
                <a16:creationId xmlns:a16="http://schemas.microsoft.com/office/drawing/2014/main" id="{025F90AF-5C10-7649-BE9A-3F564564D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0363" y="2197100"/>
            <a:ext cx="121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(3) Read Done</a:t>
            </a:r>
          </a:p>
        </p:txBody>
      </p:sp>
    </p:spTree>
    <p:extLst>
      <p:ext uri="{BB962C8B-B14F-4D97-AF65-F5344CB8AC3E}">
        <p14:creationId xmlns:p14="http://schemas.microsoft.com/office/powerpoint/2010/main" val="256145805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3" name="Title 1">
            <a:extLst>
              <a:ext uri="{FF2B5EF4-FFF2-40B4-BE49-F238E27FC236}">
                <a16:creationId xmlns:a16="http://schemas.microsoft.com/office/drawing/2014/main" id="{79A60F26-742C-9842-9061-6547E25BD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Page Replacement Algorithms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DB926-CB86-FC41-8CF3-71A1A2133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If physical memory is full (i.e., list of free physical pages is empty), which physical frame to replace on a page fault?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Is True LRU feasible?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4GB memory, 4KB pages, how many possibilities of ordering?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Modern systems use approximations of LRU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E.g., the CLOCK algorithm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And, more sophisticated algorithms to take into account “frequency” of use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E.g., the ARC algorithm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Megiddo and </a:t>
            </a:r>
            <a:r>
              <a:rPr lang="en-US" altLang="en-US" dirty="0" err="1">
                <a:ea typeface="ＭＳ Ｐゴシック" panose="020B0600070205080204" pitchFamily="34" charset="-128"/>
              </a:rPr>
              <a:t>Modha</a:t>
            </a:r>
            <a:r>
              <a:rPr lang="en-US" altLang="en-US" dirty="0">
                <a:ea typeface="ＭＳ Ｐゴシック" panose="020B0600070205080204" pitchFamily="34" charset="-128"/>
              </a:rPr>
              <a:t>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ARC: A Self-Tuning, Low Overhead Replacement Cache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FAST 2003.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0995" name="Slide Number Placeholder 3">
            <a:extLst>
              <a:ext uri="{FF2B5EF4-FFF2-40B4-BE49-F238E27FC236}">
                <a16:creationId xmlns:a16="http://schemas.microsoft.com/office/drawing/2014/main" id="{0ED37572-4B1E-424D-85BB-8D12255AD9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4AF9CB-FFCE-8047-A17F-D9C0C7CD6B9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210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7" name="Title 1">
            <a:extLst>
              <a:ext uri="{FF2B5EF4-FFF2-40B4-BE49-F238E27FC236}">
                <a16:creationId xmlns:a16="http://schemas.microsoft.com/office/drawing/2014/main" id="{B920DC24-35A7-AF46-B9CC-02EFD1DE5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CLOCK Page Replacement Algorithm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D42FFC-0252-F34E-83FD-7C028B785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Keep a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circular list of physical frames </a:t>
            </a:r>
            <a:r>
              <a:rPr lang="en-US" altLang="en-US" dirty="0">
                <a:ea typeface="ＭＳ Ｐゴシック" panose="020B0600070205080204" pitchFamily="34" charset="-128"/>
              </a:rPr>
              <a:t>in memory (OS does)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Keep a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pointer</a:t>
            </a:r>
            <a:r>
              <a:rPr lang="en-US" altLang="en-US" dirty="0">
                <a:ea typeface="ＭＳ Ｐゴシック" panose="020B0600070205080204" pitchFamily="34" charset="-128"/>
              </a:rPr>
              <a:t> (hand) to the last-examined frame in the list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When a page is accessed, set the R bit in the PTE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When a frame needs to be replaced, replace the first frame that has the reference (R) bit not set, traversing the circular list starting from the pointer (hand) clockwise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During traversal, clear the R bits of examined frames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Set the hand pointer to the next frame in the list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42019" name="Slide Number Placeholder 3">
            <a:extLst>
              <a:ext uri="{FF2B5EF4-FFF2-40B4-BE49-F238E27FC236}">
                <a16:creationId xmlns:a16="http://schemas.microsoft.com/office/drawing/2014/main" id="{DD8165C1-4282-A646-A6F2-8179D6598D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561A0E-8BE6-2344-96C0-BEE6F8FD83BB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2020" name="Picture 4">
            <a:extLst>
              <a:ext uri="{FF2B5EF4-FFF2-40B4-BE49-F238E27FC236}">
                <a16:creationId xmlns:a16="http://schemas.microsoft.com/office/drawing/2014/main" id="{BD6465BD-7009-5D44-94A4-60F3FEA9F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295775"/>
            <a:ext cx="4800600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869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Title 1">
            <a:extLst>
              <a:ext uri="{FF2B5EF4-FFF2-40B4-BE49-F238E27FC236}">
                <a16:creationId xmlns:a16="http://schemas.microsoft.com/office/drawing/2014/main" id="{BA224EAD-5604-B84D-9E2A-7F346AA37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Cache versus Page Replacement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0F548-9BE5-544D-AA20-14AEF0FBC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Physical memory (DRAM) is a cache for disk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Managed by system software via the virtual memory subsystem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replacement is similar to cache replacement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Page table is the “tag store” for physical memory data store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What is the difference?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Required speed of access to cache vs. physical memory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Number of blocks in a cache vs. physical memory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Tolerable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amount of time to find a replacement candidate (disk versus memory access latency)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Role of hardware versus software</a:t>
            </a:r>
          </a:p>
          <a:p>
            <a:pPr lvl="1"/>
            <a:endParaRPr lang="en-US" altLang="ja-JP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79203" name="Slide Number Placeholder 3">
            <a:extLst>
              <a:ext uri="{FF2B5EF4-FFF2-40B4-BE49-F238E27FC236}">
                <a16:creationId xmlns:a16="http://schemas.microsoft.com/office/drawing/2014/main" id="{6E6EEDAF-E91A-BB47-97B6-54EA83C5F6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112536-8B25-EB46-BCBF-F5B4BCD3F7C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6257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446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Memory Protection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07824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87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Memory Protection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58725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Multiple programs (</a:t>
            </a:r>
            <a:r>
              <a:rPr lang="en-US" i="1" dirty="0">
                <a:solidFill>
                  <a:srgbClr val="0432FF"/>
                </a:solidFill>
              </a:rPr>
              <a:t>processes</a:t>
            </a:r>
            <a:r>
              <a:rPr lang="en-US" dirty="0"/>
              <a:t>) run at once</a:t>
            </a:r>
          </a:p>
          <a:p>
            <a:pPr lvl="1"/>
            <a:r>
              <a:rPr lang="en-US" dirty="0"/>
              <a:t>Each process has its own page table</a:t>
            </a:r>
          </a:p>
          <a:p>
            <a:pPr lvl="1"/>
            <a:r>
              <a:rPr lang="en-US" dirty="0"/>
              <a:t>Each process can use entire virtual address space without worrying about where other programs are</a:t>
            </a:r>
          </a:p>
          <a:p>
            <a:pPr lvl="1"/>
            <a:endParaRPr lang="en-US" dirty="0"/>
          </a:p>
          <a:p>
            <a:r>
              <a:rPr lang="en-US" dirty="0"/>
              <a:t>A process can only access physical pages mapped in its page table – canno</a:t>
            </a:r>
            <a:r>
              <a:rPr lang="en-US" altLang="ja-JP" dirty="0"/>
              <a:t>t overwrite memory of another process</a:t>
            </a:r>
          </a:p>
          <a:p>
            <a:pPr lvl="1"/>
            <a:r>
              <a:rPr lang="en-US" dirty="0"/>
              <a:t>Provides protection and isolation between processes</a:t>
            </a:r>
          </a:p>
          <a:p>
            <a:pPr lvl="1"/>
            <a:r>
              <a:rPr lang="en-US" dirty="0"/>
              <a:t>Enables access control mechanisms per page</a:t>
            </a:r>
          </a:p>
        </p:txBody>
      </p:sp>
      <p:sp>
        <p:nvSpPr>
          <p:cNvPr id="15872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8724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6169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Title 1">
            <a:extLst>
              <a:ext uri="{FF2B5EF4-FFF2-40B4-BE49-F238E27FC236}">
                <a16:creationId xmlns:a16="http://schemas.microsoft.com/office/drawing/2014/main" id="{A01D0A56-A3A6-4A46-9008-B4E19FB09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Page Table is Per Process</a:t>
            </a:r>
          </a:p>
        </p:txBody>
      </p:sp>
      <p:sp>
        <p:nvSpPr>
          <p:cNvPr id="169986" name="Content Placeholder 2">
            <a:extLst>
              <a:ext uri="{FF2B5EF4-FFF2-40B4-BE49-F238E27FC236}">
                <a16:creationId xmlns:a16="http://schemas.microsoft.com/office/drawing/2014/main" id="{9BEF8261-68A9-8B45-B288-D82D5BF30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process has its own virtual address space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Full address space for each program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Simplifies memory allocation, sharing, linking and loading.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69987" name="Slide Number Placeholder 3">
            <a:extLst>
              <a:ext uri="{FF2B5EF4-FFF2-40B4-BE49-F238E27FC236}">
                <a16:creationId xmlns:a16="http://schemas.microsoft.com/office/drawing/2014/main" id="{638D1A16-3D40-D24E-BC8A-3D5646033F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4D54C8-69E9-264F-A70E-824B943E39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69988" name="Rectangle 2">
            <a:extLst>
              <a:ext uri="{FF2B5EF4-FFF2-40B4-BE49-F238E27FC236}">
                <a16:creationId xmlns:a16="http://schemas.microsoft.com/office/drawing/2014/main" id="{153563E8-83E0-4540-9814-1D547323C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803525"/>
            <a:ext cx="1368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 Space for Process 1:</a:t>
            </a:r>
          </a:p>
        </p:txBody>
      </p:sp>
      <p:sp>
        <p:nvSpPr>
          <p:cNvPr id="169989" name="Rectangle 3">
            <a:extLst>
              <a:ext uri="{FF2B5EF4-FFF2-40B4-BE49-F238E27FC236}">
                <a16:creationId xmlns:a16="http://schemas.microsoft.com/office/drawing/2014/main" id="{D2B19500-BFDD-844A-BF57-16E2C7664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2727325"/>
            <a:ext cx="20574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Physical Address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Space (DRAM)</a:t>
            </a:r>
          </a:p>
        </p:txBody>
      </p:sp>
      <p:sp>
        <p:nvSpPr>
          <p:cNvPr id="169990" name="Rectangle 4">
            <a:extLst>
              <a:ext uri="{FF2B5EF4-FFF2-40B4-BE49-F238E27FC236}">
                <a16:creationId xmlns:a16="http://schemas.microsoft.com/office/drawing/2014/main" id="{6E0CBC38-D218-0248-9652-29DDF1598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288607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1" name="Rectangle 5">
            <a:extLst>
              <a:ext uri="{FF2B5EF4-FFF2-40B4-BE49-F238E27FC236}">
                <a16:creationId xmlns:a16="http://schemas.microsoft.com/office/drawing/2014/main" id="{A0B7A2D1-4378-B64A-9563-126137391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31067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1</a:t>
            </a:r>
          </a:p>
        </p:txBody>
      </p:sp>
      <p:sp>
        <p:nvSpPr>
          <p:cNvPr id="169992" name="Rectangle 6">
            <a:extLst>
              <a:ext uri="{FF2B5EF4-FFF2-40B4-BE49-F238E27FC236}">
                <a16:creationId xmlns:a16="http://schemas.microsoft.com/office/drawing/2014/main" id="{965FAB41-45BC-1943-9078-6AC1139D5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63" y="33353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2</a:t>
            </a:r>
          </a:p>
        </p:txBody>
      </p:sp>
      <p:sp>
        <p:nvSpPr>
          <p:cNvPr id="169993" name="Rectangle 7">
            <a:extLst>
              <a:ext uri="{FF2B5EF4-FFF2-40B4-BE49-F238E27FC236}">
                <a16:creationId xmlns:a16="http://schemas.microsoft.com/office/drawing/2014/main" id="{76427ABD-D577-7445-848C-9B148A920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37941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4" name="Rectangle 8">
            <a:extLst>
              <a:ext uri="{FF2B5EF4-FFF2-40B4-BE49-F238E27FC236}">
                <a16:creationId xmlns:a16="http://schemas.microsoft.com/office/drawing/2014/main" id="{EB1A13EE-258E-EE46-B4FE-E5191F1F0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44783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5" name="Rectangle 9">
            <a:extLst>
              <a:ext uri="{FF2B5EF4-FFF2-40B4-BE49-F238E27FC236}">
                <a16:creationId xmlns:a16="http://schemas.microsoft.com/office/drawing/2014/main" id="{050EBD1C-5D31-FB4B-A30C-B196444D4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53943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6" name="Rectangle 10">
            <a:extLst>
              <a:ext uri="{FF2B5EF4-FFF2-40B4-BE49-F238E27FC236}">
                <a16:creationId xmlns:a16="http://schemas.microsoft.com/office/drawing/2014/main" id="{1C9D4280-0B21-B640-9885-6A6D52D0B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2649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7" name="Rectangle 11">
            <a:extLst>
              <a:ext uri="{FF2B5EF4-FFF2-40B4-BE49-F238E27FC236}">
                <a16:creationId xmlns:a16="http://schemas.microsoft.com/office/drawing/2014/main" id="{5235EC24-D0F4-BC4F-BB58-BE94B19D6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28781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9998" name="Rectangle 12">
            <a:extLst>
              <a:ext uri="{FF2B5EF4-FFF2-40B4-BE49-F238E27FC236}">
                <a16:creationId xmlns:a16="http://schemas.microsoft.com/office/drawing/2014/main" id="{7F8BD3E6-097B-2749-8711-64EE09AA7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10673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2</a:t>
            </a:r>
          </a:p>
        </p:txBody>
      </p:sp>
      <p:sp>
        <p:nvSpPr>
          <p:cNvPr id="169999" name="Rectangle 13">
            <a:extLst>
              <a:ext uri="{FF2B5EF4-FFF2-40B4-BE49-F238E27FC236}">
                <a16:creationId xmlns:a16="http://schemas.microsoft.com/office/drawing/2014/main" id="{3505CE9C-D2F6-A54F-B96D-1D7390011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3353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0" name="Rectangle 14">
            <a:extLst>
              <a:ext uri="{FF2B5EF4-FFF2-40B4-BE49-F238E27FC236}">
                <a16:creationId xmlns:a16="http://schemas.microsoft.com/office/drawing/2014/main" id="{7116CF83-D40D-814A-9184-E59894155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5639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1" name="Rectangle 15">
            <a:extLst>
              <a:ext uri="{FF2B5EF4-FFF2-40B4-BE49-F238E27FC236}">
                <a16:creationId xmlns:a16="http://schemas.microsoft.com/office/drawing/2014/main" id="{AB3E95AF-54D5-3740-BB3D-31D3D5BCF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3792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2" name="Rectangle 16">
            <a:extLst>
              <a:ext uri="{FF2B5EF4-FFF2-40B4-BE49-F238E27FC236}">
                <a16:creationId xmlns:a16="http://schemas.microsoft.com/office/drawing/2014/main" id="{B9899AD8-A355-AA48-BAC3-EF6545A48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0211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3" name="Rectangle 17">
            <a:extLst>
              <a:ext uri="{FF2B5EF4-FFF2-40B4-BE49-F238E27FC236}">
                <a16:creationId xmlns:a16="http://schemas.microsoft.com/office/drawing/2014/main" id="{8DB663AD-3246-8549-A88A-AEB2340C9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454525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4" name="Rectangle 18">
            <a:extLst>
              <a:ext uri="{FF2B5EF4-FFF2-40B4-BE49-F238E27FC236}">
                <a16:creationId xmlns:a16="http://schemas.microsoft.com/office/drawing/2014/main" id="{520E29B2-CAEA-E449-9B20-6EB7681A0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46688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5" name="Rectangle 19">
            <a:extLst>
              <a:ext uri="{FF2B5EF4-FFF2-40B4-BE49-F238E27FC236}">
                <a16:creationId xmlns:a16="http://schemas.microsoft.com/office/drawing/2014/main" id="{EBF33BA3-9592-F048-A7BA-505EFC92E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51006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6" name="Rectangle 20">
            <a:extLst>
              <a:ext uri="{FF2B5EF4-FFF2-40B4-BE49-F238E27FC236}">
                <a16:creationId xmlns:a16="http://schemas.microsoft.com/office/drawing/2014/main" id="{AC3D6311-AC6F-B246-820E-8396EF274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3563" y="5316538"/>
            <a:ext cx="901700" cy="215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7" name="Line 21">
            <a:extLst>
              <a:ext uri="{FF2B5EF4-FFF2-40B4-BE49-F238E27FC236}">
                <a16:creationId xmlns:a16="http://schemas.microsoft.com/office/drawing/2014/main" id="{C1339290-5864-C140-B073-2C3F6324133D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1363" y="3252788"/>
            <a:ext cx="2349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08" name="Rectangle 22">
            <a:extLst>
              <a:ext uri="{FF2B5EF4-FFF2-40B4-BE49-F238E27FC236}">
                <a16:creationId xmlns:a16="http://schemas.microsoft.com/office/drawing/2014/main" id="{EA3A191C-2EF0-A245-A0E7-A811487E5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2933700"/>
            <a:ext cx="19050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Address Translation</a:t>
            </a:r>
          </a:p>
        </p:txBody>
      </p:sp>
      <p:sp>
        <p:nvSpPr>
          <p:cNvPr id="170009" name="Rectangle 23">
            <a:extLst>
              <a:ext uri="{FF2B5EF4-FFF2-40B4-BE49-F238E27FC236}">
                <a16:creationId xmlns:a16="http://schemas.microsoft.com/office/drawing/2014/main" id="{EAB2686C-1003-BB43-AFAE-17D650F90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525" y="28194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0" name="Rectangle 24">
            <a:extLst>
              <a:ext uri="{FF2B5EF4-FFF2-40B4-BE49-F238E27FC236}">
                <a16:creationId xmlns:a16="http://schemas.microsoft.com/office/drawing/2014/main" id="{05AA116D-B656-7043-8BFC-E2A65FD18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525" y="44958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1" name="Rectangle 25">
            <a:extLst>
              <a:ext uri="{FF2B5EF4-FFF2-40B4-BE49-F238E27FC236}">
                <a16:creationId xmlns:a16="http://schemas.microsoft.com/office/drawing/2014/main" id="{8F673ED9-E793-A844-98B3-B6D9DEF92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25" y="3717925"/>
            <a:ext cx="46672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N-1</a:t>
            </a:r>
          </a:p>
        </p:txBody>
      </p:sp>
      <p:sp>
        <p:nvSpPr>
          <p:cNvPr id="170012" name="Rectangle 26">
            <a:extLst>
              <a:ext uri="{FF2B5EF4-FFF2-40B4-BE49-F238E27FC236}">
                <a16:creationId xmlns:a16="http://schemas.microsoft.com/office/drawing/2014/main" id="{D4CF5AA4-BD9B-4C42-9DB8-F887D1E2B6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4325" y="2590800"/>
            <a:ext cx="2794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70013" name="Rectangle 27">
            <a:extLst>
              <a:ext uri="{FF2B5EF4-FFF2-40B4-BE49-F238E27FC236}">
                <a16:creationId xmlns:a16="http://schemas.microsoft.com/office/drawing/2014/main" id="{8C12176E-917C-1D4A-BD2B-BA5E54EBE3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125" y="5318125"/>
            <a:ext cx="46672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N-1</a:t>
            </a:r>
          </a:p>
        </p:txBody>
      </p:sp>
      <p:sp>
        <p:nvSpPr>
          <p:cNvPr id="170014" name="Rectangle 28">
            <a:extLst>
              <a:ext uri="{FF2B5EF4-FFF2-40B4-BE49-F238E27FC236}">
                <a16:creationId xmlns:a16="http://schemas.microsoft.com/office/drawing/2014/main" id="{8D4B5D4C-65EB-6344-A612-55850A552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5725" y="5241925"/>
            <a:ext cx="4873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M-1</a:t>
            </a:r>
          </a:p>
        </p:txBody>
      </p:sp>
      <p:sp>
        <p:nvSpPr>
          <p:cNvPr id="170015" name="Line 29">
            <a:extLst>
              <a:ext uri="{FF2B5EF4-FFF2-40B4-BE49-F238E27FC236}">
                <a16:creationId xmlns:a16="http://schemas.microsoft.com/office/drawing/2014/main" id="{6CC5368E-06B5-9744-8E54-E626DE8A4B4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5013" y="3481388"/>
            <a:ext cx="23622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16" name="Rectangle 30">
            <a:extLst>
              <a:ext uri="{FF2B5EF4-FFF2-40B4-BE49-F238E27FC236}">
                <a16:creationId xmlns:a16="http://schemas.microsoft.com/office/drawing/2014/main" id="{84684E6D-02E7-C649-A878-A64994AA7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0613" y="47005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1</a:t>
            </a:r>
          </a:p>
        </p:txBody>
      </p:sp>
      <p:sp>
        <p:nvSpPr>
          <p:cNvPr id="170017" name="Rectangle 31">
            <a:extLst>
              <a:ext uri="{FF2B5EF4-FFF2-40B4-BE49-F238E27FC236}">
                <a16:creationId xmlns:a16="http://schemas.microsoft.com/office/drawing/2014/main" id="{B9A4BB51-DF2C-2C4F-B3D8-7CB7E62BF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0613" y="49291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VP 2</a:t>
            </a:r>
          </a:p>
        </p:txBody>
      </p:sp>
      <p:sp>
        <p:nvSpPr>
          <p:cNvPr id="170018" name="Rectangle 32">
            <a:extLst>
              <a:ext uri="{FF2B5EF4-FFF2-40B4-BE49-F238E27FC236}">
                <a16:creationId xmlns:a16="http://schemas.microsoft.com/office/drawing/2014/main" id="{495E8F17-ED95-8A4B-BCD8-943E65AF52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5150" y="42433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7</a:t>
            </a:r>
          </a:p>
        </p:txBody>
      </p:sp>
      <p:sp>
        <p:nvSpPr>
          <p:cNvPr id="170019" name="Line 33">
            <a:extLst>
              <a:ext uri="{FF2B5EF4-FFF2-40B4-BE49-F238E27FC236}">
                <a16:creationId xmlns:a16="http://schemas.microsoft.com/office/drawing/2014/main" id="{0D7A63A8-9AD8-A54D-8A20-1EF16C1096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5013" y="4395788"/>
            <a:ext cx="23622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20" name="Line 34">
            <a:extLst>
              <a:ext uri="{FF2B5EF4-FFF2-40B4-BE49-F238E27FC236}">
                <a16:creationId xmlns:a16="http://schemas.microsoft.com/office/drawing/2014/main" id="{3708258C-1194-7747-B07F-D990B360FF05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7713" y="5005388"/>
            <a:ext cx="2349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0021" name="Rectangle 35">
            <a:extLst>
              <a:ext uri="{FF2B5EF4-FFF2-40B4-BE49-F238E27FC236}">
                <a16:creationId xmlns:a16="http://schemas.microsoft.com/office/drawing/2014/main" id="{C869E15E-EE5D-4F4C-970D-9E3EAB6EC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5150" y="4891088"/>
            <a:ext cx="901700" cy="2159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PP 10</a:t>
            </a:r>
          </a:p>
        </p:txBody>
      </p:sp>
      <p:sp>
        <p:nvSpPr>
          <p:cNvPr id="170022" name="Rectangle 36">
            <a:extLst>
              <a:ext uri="{FF2B5EF4-FFF2-40B4-BE49-F238E27FC236}">
                <a16:creationId xmlns:a16="http://schemas.microsoft.com/office/drawing/2014/main" id="{5D3CBFC6-5891-604A-BE95-19F9BF870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8813" y="3946525"/>
            <a:ext cx="213518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(e.g., read/only library code)</a:t>
            </a:r>
          </a:p>
        </p:txBody>
      </p:sp>
      <p:sp>
        <p:nvSpPr>
          <p:cNvPr id="170023" name="Text Box 39">
            <a:extLst>
              <a:ext uri="{FF2B5EF4-FFF2-40B4-BE49-F238E27FC236}">
                <a16:creationId xmlns:a16="http://schemas.microsoft.com/office/drawing/2014/main" id="{9B1BCA05-CC3B-CB4C-A9EC-5EB5FC382B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4613" y="3376613"/>
            <a:ext cx="43497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...</a:t>
            </a:r>
          </a:p>
        </p:txBody>
      </p:sp>
      <p:sp>
        <p:nvSpPr>
          <p:cNvPr id="170024" name="Text Box 40">
            <a:extLst>
              <a:ext uri="{FF2B5EF4-FFF2-40B4-BE49-F238E27FC236}">
                <a16:creationId xmlns:a16="http://schemas.microsoft.com/office/drawing/2014/main" id="{B7AF55D8-06D0-714F-9289-505D51D67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4613" y="4976813"/>
            <a:ext cx="43497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...</a:t>
            </a:r>
          </a:p>
        </p:txBody>
      </p:sp>
      <p:sp>
        <p:nvSpPr>
          <p:cNvPr id="170025" name="Rectangle 41">
            <a:extLst>
              <a:ext uri="{FF2B5EF4-FFF2-40B4-BE49-F238E27FC236}">
                <a16:creationId xmlns:a16="http://schemas.microsoft.com/office/drawing/2014/main" id="{C5C1D635-728F-DE4D-AF4B-CF449CCBB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435475"/>
            <a:ext cx="13684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Virtual Address Space for Process 2:</a:t>
            </a:r>
          </a:p>
        </p:txBody>
      </p:sp>
      <p:sp>
        <p:nvSpPr>
          <p:cNvPr id="170026" name="Line 29">
            <a:extLst>
              <a:ext uri="{FF2B5EF4-FFF2-40B4-BE49-F238E27FC236}">
                <a16:creationId xmlns:a16="http://schemas.microsoft.com/office/drawing/2014/main" id="{A96DA9F1-36F5-B74B-96EB-69BAE4B496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4251325"/>
            <a:ext cx="4572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27639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Access Protection/Control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via Virtual Memory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840109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Slide Number Placeholder 5">
            <a:extLst>
              <a:ext uri="{FF2B5EF4-FFF2-40B4-BE49-F238E27FC236}">
                <a16:creationId xmlns:a16="http://schemas.microsoft.com/office/drawing/2014/main" id="{521C905F-4381-624A-8692-A40EAADF69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90C21BB-6E20-7549-B4DA-70C8CB67F43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55650" name="Rectangle 2">
            <a:extLst>
              <a:ext uri="{FF2B5EF4-FFF2-40B4-BE49-F238E27FC236}">
                <a16:creationId xmlns:a16="http://schemas.microsoft.com/office/drawing/2014/main" id="{B289B536-8357-554C-8109-226ACBD2DE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Recall: A System with Physical Memory Only</a:t>
            </a:r>
          </a:p>
        </p:txBody>
      </p:sp>
      <p:sp>
        <p:nvSpPr>
          <p:cNvPr id="155651" name="Rectangle 3">
            <a:extLst>
              <a:ext uri="{FF2B5EF4-FFF2-40B4-BE49-F238E27FC236}">
                <a16:creationId xmlns:a16="http://schemas.microsoft.com/office/drawing/2014/main" id="{B69EBA58-4CA0-F544-AF81-AEC19596C0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10600" cy="487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Examples: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most Cray machines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early PCs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many embedded systems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CPU’s load or store addresses used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directly to access memory</a:t>
            </a:r>
          </a:p>
        </p:txBody>
      </p:sp>
      <p:grpSp>
        <p:nvGrpSpPr>
          <p:cNvPr id="155652" name="Group 32">
            <a:extLst>
              <a:ext uri="{FF2B5EF4-FFF2-40B4-BE49-F238E27FC236}">
                <a16:creationId xmlns:a16="http://schemas.microsoft.com/office/drawing/2014/main" id="{BE84F84B-428C-5B4F-8718-F454D653F477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1905000"/>
            <a:ext cx="4343400" cy="3733800"/>
            <a:chOff x="1488" y="1200"/>
            <a:chExt cx="2736" cy="2352"/>
          </a:xfrm>
        </p:grpSpPr>
        <p:grpSp>
          <p:nvGrpSpPr>
            <p:cNvPr id="155653" name="Group 134">
              <a:extLst>
                <a:ext uri="{FF2B5EF4-FFF2-40B4-BE49-F238E27FC236}">
                  <a16:creationId xmlns:a16="http://schemas.microsoft.com/office/drawing/2014/main" id="{C231BBD2-4B88-C24C-8594-3CF62B3414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1872"/>
              <a:ext cx="720" cy="672"/>
              <a:chOff x="1488" y="1872"/>
              <a:chExt cx="720" cy="672"/>
            </a:xfrm>
          </p:grpSpPr>
          <p:sp>
            <p:nvSpPr>
              <p:cNvPr id="192" name="AutoShape 4">
                <a:extLst>
                  <a:ext uri="{FF2B5EF4-FFF2-40B4-BE49-F238E27FC236}">
                    <a16:creationId xmlns:a16="http://schemas.microsoft.com/office/drawing/2014/main" id="{339AD02B-C8F8-DB4A-A0E8-D738C01528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8" y="1872"/>
                <a:ext cx="720" cy="672"/>
              </a:xfrm>
              <a:prstGeom prst="roundRect">
                <a:avLst>
                  <a:gd name="adj" fmla="val 38986"/>
                </a:avLst>
              </a:prstGeom>
              <a:solidFill>
                <a:srgbClr val="33CCCC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93" name="Text Box 5">
                <a:extLst>
                  <a:ext uri="{FF2B5EF4-FFF2-40B4-BE49-F238E27FC236}">
                    <a16:creationId xmlns:a16="http://schemas.microsoft.com/office/drawing/2014/main" id="{344645BA-A391-B342-8657-F42C397F32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32" y="2064"/>
                <a:ext cx="452" cy="22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30000"/>
                  </a:spcBef>
                  <a:defRPr/>
                </a:pPr>
                <a:r>
                  <a:rPr lang="en-US" sz="2000" b="1">
                    <a:solidFill>
                      <a:srgbClr val="003300"/>
                    </a:solidFill>
                    <a:latin typeface="Helvetica" pitchFamily="34" charset="0"/>
                    <a:ea typeface="+mn-ea"/>
                  </a:rPr>
                  <a:t>CPU</a:t>
                </a:r>
              </a:p>
            </p:txBody>
          </p:sp>
        </p:grpSp>
        <p:sp>
          <p:nvSpPr>
            <p:cNvPr id="136" name="Rectangle 6">
              <a:extLst>
                <a:ext uri="{FF2B5EF4-FFF2-40B4-BE49-F238E27FC236}">
                  <a16:creationId xmlns:a16="http://schemas.microsoft.com/office/drawing/2014/main" id="{0EF4DF31-F52D-AC4D-AB44-0A35E7D98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488"/>
              <a:ext cx="1056" cy="2064"/>
            </a:xfrm>
            <a:prstGeom prst="rect">
              <a:avLst/>
            </a:prstGeom>
            <a:solidFill>
              <a:srgbClr val="000099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7" name="Rectangle 7">
              <a:extLst>
                <a:ext uri="{FF2B5EF4-FFF2-40B4-BE49-F238E27FC236}">
                  <a16:creationId xmlns:a16="http://schemas.microsoft.com/office/drawing/2014/main" id="{C9518A59-7414-C040-BA94-109EF4053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440"/>
              <a:ext cx="1056" cy="2064"/>
            </a:xfrm>
            <a:prstGeom prst="rect">
              <a:avLst/>
            </a:prstGeom>
            <a:solidFill>
              <a:srgbClr val="33CCCC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55656" name="Group 8">
              <a:extLst>
                <a:ext uri="{FF2B5EF4-FFF2-40B4-BE49-F238E27FC236}">
                  <a16:creationId xmlns:a16="http://schemas.microsoft.com/office/drawing/2014/main" id="{696ADA54-9724-764F-B28C-56BF6AA4C2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56" y="1536"/>
              <a:ext cx="576" cy="1872"/>
              <a:chOff x="3360" y="1344"/>
              <a:chExt cx="576" cy="1872"/>
            </a:xfrm>
          </p:grpSpPr>
          <p:sp>
            <p:nvSpPr>
              <p:cNvPr id="146" name="Rectangle 9">
                <a:extLst>
                  <a:ext uri="{FF2B5EF4-FFF2-40B4-BE49-F238E27FC236}">
                    <a16:creationId xmlns:a16="http://schemas.microsoft.com/office/drawing/2014/main" id="{1633AC4C-DC7E-694E-8FEF-5027DCFD9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47" name="Rectangle 10">
                <a:extLst>
                  <a:ext uri="{FF2B5EF4-FFF2-40B4-BE49-F238E27FC236}">
                    <a16:creationId xmlns:a16="http://schemas.microsoft.com/office/drawing/2014/main" id="{A4ECA96C-2837-8D4C-AAFF-7488F8BB3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57" name="Rectangle 11">
                <a:extLst>
                  <a:ext uri="{FF2B5EF4-FFF2-40B4-BE49-F238E27FC236}">
                    <a16:creationId xmlns:a16="http://schemas.microsoft.com/office/drawing/2014/main" id="{9BE6F16A-2CD9-DE45-9004-46102952C2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1" name="Rectangle 12">
                <a:extLst>
                  <a:ext uri="{FF2B5EF4-FFF2-40B4-BE49-F238E27FC236}">
                    <a16:creationId xmlns:a16="http://schemas.microsoft.com/office/drawing/2014/main" id="{0EBB8693-2A4A-BD4E-B30F-C1E1801DD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71" name="Rectangle 13">
                <a:extLst>
                  <a:ext uri="{FF2B5EF4-FFF2-40B4-BE49-F238E27FC236}">
                    <a16:creationId xmlns:a16="http://schemas.microsoft.com/office/drawing/2014/main" id="{18B93F8B-B20E-7D4C-8A4E-1AEEC6C363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3" name="Rectangle 14">
                <a:extLst>
                  <a:ext uri="{FF2B5EF4-FFF2-40B4-BE49-F238E27FC236}">
                    <a16:creationId xmlns:a16="http://schemas.microsoft.com/office/drawing/2014/main" id="{F655660D-D331-184F-93BD-30EF8F52FD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4" name="Rectangle 15">
                <a:extLst>
                  <a:ext uri="{FF2B5EF4-FFF2-40B4-BE49-F238E27FC236}">
                    <a16:creationId xmlns:a16="http://schemas.microsoft.com/office/drawing/2014/main" id="{557959A3-6C0E-5241-9882-BC3D9C484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5" name="Rectangle 16">
                <a:extLst>
                  <a:ext uri="{FF2B5EF4-FFF2-40B4-BE49-F238E27FC236}">
                    <a16:creationId xmlns:a16="http://schemas.microsoft.com/office/drawing/2014/main" id="{E88E3693-6865-AF45-A2A6-923033B952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6" name="Rectangle 17">
                <a:extLst>
                  <a:ext uri="{FF2B5EF4-FFF2-40B4-BE49-F238E27FC236}">
                    <a16:creationId xmlns:a16="http://schemas.microsoft.com/office/drawing/2014/main" id="{3A161CD5-1506-A941-8365-41DA49601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7" name="Rectangle 18">
                <a:extLst>
                  <a:ext uri="{FF2B5EF4-FFF2-40B4-BE49-F238E27FC236}">
                    <a16:creationId xmlns:a16="http://schemas.microsoft.com/office/drawing/2014/main" id="{56F406AF-D9B5-014D-A965-874B47553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8" name="Rectangle 19">
                <a:extLst>
                  <a:ext uri="{FF2B5EF4-FFF2-40B4-BE49-F238E27FC236}">
                    <a16:creationId xmlns:a16="http://schemas.microsoft.com/office/drawing/2014/main" id="{0D499A94-FDFD-2841-B3B3-1E8F278850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89" name="Rectangle 20">
                <a:extLst>
                  <a:ext uri="{FF2B5EF4-FFF2-40B4-BE49-F238E27FC236}">
                    <a16:creationId xmlns:a16="http://schemas.microsoft.com/office/drawing/2014/main" id="{68967A19-0C99-0C43-8523-1BA66D7D80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90" name="Rectangle 21">
                <a:extLst>
                  <a:ext uri="{FF2B5EF4-FFF2-40B4-BE49-F238E27FC236}">
                    <a16:creationId xmlns:a16="http://schemas.microsoft.com/office/drawing/2014/main" id="{ECC55231-35F3-CC4D-A740-D0FEB13ABD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  <p:sp>
          <p:nvSpPr>
            <p:cNvPr id="139" name="Text Box 22">
              <a:extLst>
                <a:ext uri="{FF2B5EF4-FFF2-40B4-BE49-F238E27FC236}">
                  <a16:creationId xmlns:a16="http://schemas.microsoft.com/office/drawing/2014/main" id="{E8D62E04-11E3-4143-96BA-CF61D72DAE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488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0: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0" name="Text Box 23">
              <a:extLst>
                <a:ext uri="{FF2B5EF4-FFF2-40B4-BE49-F238E27FC236}">
                  <a16:creationId xmlns:a16="http://schemas.microsoft.com/office/drawing/2014/main" id="{00EE313D-8024-814A-9BB5-B9ED05E6DB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632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1" name="Text Box 24">
              <a:extLst>
                <a:ext uri="{FF2B5EF4-FFF2-40B4-BE49-F238E27FC236}">
                  <a16:creationId xmlns:a16="http://schemas.microsoft.com/office/drawing/2014/main" id="{02C90CA7-33B1-CB48-9C12-196179761F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216"/>
              <a:ext cx="39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N-1: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2" name="Text Box 25">
              <a:extLst>
                <a:ext uri="{FF2B5EF4-FFF2-40B4-BE49-F238E27FC236}">
                  <a16:creationId xmlns:a16="http://schemas.microsoft.com/office/drawing/2014/main" id="{246697A6-EF81-284A-8564-1EB4D38F5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200"/>
              <a:ext cx="666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Memory</a:t>
              </a:r>
            </a:p>
          </p:txBody>
        </p:sp>
        <p:sp>
          <p:nvSpPr>
            <p:cNvPr id="143" name="Line 26">
              <a:extLst>
                <a:ext uri="{FF2B5EF4-FFF2-40B4-BE49-F238E27FC236}">
                  <a16:creationId xmlns:a16="http://schemas.microsoft.com/office/drawing/2014/main" id="{AB3F5FCF-A0D9-2D4C-8D97-C98FB71126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8" y="1920"/>
              <a:ext cx="1200" cy="192"/>
            </a:xfrm>
            <a:prstGeom prst="line">
              <a:avLst/>
            </a:prstGeom>
            <a:noFill/>
            <a:ln w="57150">
              <a:solidFill>
                <a:srgbClr val="000066"/>
              </a:solidFill>
              <a:round/>
              <a:headEnd/>
              <a:tailEnd type="triangle" w="med" len="med"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4" name="Line 27">
              <a:extLst>
                <a:ext uri="{FF2B5EF4-FFF2-40B4-BE49-F238E27FC236}">
                  <a16:creationId xmlns:a16="http://schemas.microsoft.com/office/drawing/2014/main" id="{590002AA-0FB6-DC4C-A531-3FAACCA3D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208" y="2304"/>
              <a:ext cx="1200" cy="432"/>
            </a:xfrm>
            <a:prstGeom prst="line">
              <a:avLst/>
            </a:prstGeom>
            <a:noFill/>
            <a:ln w="57150">
              <a:solidFill>
                <a:srgbClr val="000066"/>
              </a:solidFill>
              <a:round/>
              <a:headEnd type="triangle" w="med" len="med"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45" name="Text Box 31">
              <a:extLst>
                <a:ext uri="{FF2B5EF4-FFF2-40B4-BE49-F238E27FC236}">
                  <a16:creationId xmlns:a16="http://schemas.microsoft.com/office/drawing/2014/main" id="{847601F0-0F9C-2745-9AEE-E1687AEE38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8" y="1624"/>
              <a:ext cx="850" cy="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algn="ctr" eaLnBrk="0" hangingPunct="0">
                <a:lnSpc>
                  <a:spcPct val="80000"/>
                </a:lnSpc>
                <a:defRPr/>
              </a:pPr>
              <a:r>
                <a:rPr lang="en-US" b="1" i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Physical</a:t>
              </a:r>
            </a:p>
            <a:p>
              <a:pPr algn="ctr" eaLnBrk="0" hangingPunct="0">
                <a:lnSpc>
                  <a:spcPct val="80000"/>
                </a:lnSpc>
                <a:defRPr/>
              </a:pPr>
              <a:r>
                <a:rPr lang="en-US" b="1" i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Addresses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</p:grp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itle 1">
            <a:extLst>
              <a:ext uri="{FF2B5EF4-FFF2-40B4-BE49-F238E27FC236}">
                <a16:creationId xmlns:a16="http://schemas.microsoft.com/office/drawing/2014/main" id="{A08A03FB-705C-C746-9EEB-49D049888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Page-Level Access Control (Protection)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8DD67-5F51-054D-BC22-BD0DC0F88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Not every process is allowed to access every page</a:t>
            </a:r>
          </a:p>
          <a:p>
            <a:pPr lvl="1"/>
            <a:r>
              <a:rPr lang="en-US" altLang="en-US"/>
              <a:t>E.g., may need supervisor level privilege to access system pages</a:t>
            </a:r>
          </a:p>
          <a:p>
            <a:pPr lvl="1"/>
            <a:endParaRPr lang="en-US" altLang="en-US"/>
          </a:p>
          <a:p>
            <a:r>
              <a:rPr lang="en-US" altLang="en-US"/>
              <a:t>Idea: </a:t>
            </a:r>
            <a:r>
              <a:rPr lang="en-US" altLang="en-US">
                <a:solidFill>
                  <a:srgbClr val="0000FF"/>
                </a:solidFill>
              </a:rPr>
              <a:t>Store access control information on a page basis in the process’s page table</a:t>
            </a:r>
          </a:p>
          <a:p>
            <a:endParaRPr lang="en-US" altLang="en-US">
              <a:solidFill>
                <a:srgbClr val="0000FF"/>
              </a:solidFill>
            </a:endParaRPr>
          </a:p>
          <a:p>
            <a:r>
              <a:rPr lang="en-US" altLang="en-US">
                <a:solidFill>
                  <a:srgbClr val="0000FF"/>
                </a:solidFill>
              </a:rPr>
              <a:t>Enforce access control at the same time as translation</a:t>
            </a:r>
          </a:p>
          <a:p>
            <a:endParaRPr lang="en-US" altLang="en-US"/>
          </a:p>
          <a:p>
            <a:pPr>
              <a:buFont typeface="Wingdings" pitchFamily="2" charset="2"/>
              <a:buNone/>
            </a:pPr>
            <a:r>
              <a:rPr lang="en-US" altLang="en-US">
                <a:sym typeface="Wingdings" pitchFamily="2" charset="2"/>
              </a:rPr>
              <a:t> Virtual memory system serves two functions today</a:t>
            </a:r>
          </a:p>
          <a:p>
            <a:pPr>
              <a:buFont typeface="Wingdings" pitchFamily="2" charset="2"/>
              <a:buNone/>
            </a:pPr>
            <a:r>
              <a:rPr lang="en-US" altLang="en-US"/>
              <a:t>     </a:t>
            </a:r>
            <a:r>
              <a:rPr lang="en-US" altLang="en-US">
                <a:solidFill>
                  <a:srgbClr val="FF0000"/>
                </a:solidFill>
              </a:rPr>
              <a:t>Address translation (for illusion of large physical memory)</a:t>
            </a:r>
          </a:p>
          <a:p>
            <a:pPr>
              <a:buFont typeface="Wingdings" pitchFamily="2" charset="2"/>
              <a:buNone/>
            </a:pPr>
            <a:r>
              <a:rPr lang="en-US" altLang="en-US"/>
              <a:t>    </a:t>
            </a:r>
            <a:r>
              <a:rPr lang="en-US" altLang="en-US">
                <a:solidFill>
                  <a:srgbClr val="FF0000"/>
                </a:solidFill>
              </a:rPr>
              <a:t> Access control (protection)</a:t>
            </a:r>
          </a:p>
        </p:txBody>
      </p:sp>
      <p:sp>
        <p:nvSpPr>
          <p:cNvPr id="183299" name="Slide Number Placeholder 3">
            <a:extLst>
              <a:ext uri="{FF2B5EF4-FFF2-40B4-BE49-F238E27FC236}">
                <a16:creationId xmlns:a16="http://schemas.microsoft.com/office/drawing/2014/main" id="{505B1644-D724-8843-9BC7-6C23C378B1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8CBC20-A944-B146-AF6D-523DEE32D04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008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Title 1">
            <a:extLst>
              <a:ext uri="{FF2B5EF4-FFF2-40B4-BE49-F238E27FC236}">
                <a16:creationId xmlns:a16="http://schemas.microsoft.com/office/drawing/2014/main" id="{1BBBE789-1E69-F447-89D2-01B7E52F4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Two Functions of Virtual Memory</a:t>
            </a:r>
          </a:p>
        </p:txBody>
      </p:sp>
      <p:sp>
        <p:nvSpPr>
          <p:cNvPr id="184322" name="Slide Number Placeholder 3">
            <a:extLst>
              <a:ext uri="{FF2B5EF4-FFF2-40B4-BE49-F238E27FC236}">
                <a16:creationId xmlns:a16="http://schemas.microsoft.com/office/drawing/2014/main" id="{BB4AEB9C-5AC9-2045-BDB0-EE141E444E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FF6131-2F21-4D4A-9501-F6E2EA73A6C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4323" name="Picture 4">
            <a:extLst>
              <a:ext uri="{FF2B5EF4-FFF2-40B4-BE49-F238E27FC236}">
                <a16:creationId xmlns:a16="http://schemas.microsoft.com/office/drawing/2014/main" id="{1FAC01C5-42D2-C744-8695-D033FE959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7900"/>
            <a:ext cx="9144000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985950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Title 1">
            <a:extLst>
              <a:ext uri="{FF2B5EF4-FFF2-40B4-BE49-F238E27FC236}">
                <a16:creationId xmlns:a16="http://schemas.microsoft.com/office/drawing/2014/main" id="{55E09D02-F2C7-5048-A320-4768E008B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solidFill>
                  <a:srgbClr val="006633"/>
                </a:solidFill>
              </a:rPr>
              <a:t>VM as a Tool for Memory Access Protection</a:t>
            </a:r>
            <a:endParaRPr lang="en-US" altLang="en-US" sz="3600"/>
          </a:p>
        </p:txBody>
      </p:sp>
      <p:sp>
        <p:nvSpPr>
          <p:cNvPr id="185346" name="Slide Number Placeholder 3">
            <a:extLst>
              <a:ext uri="{FF2B5EF4-FFF2-40B4-BE49-F238E27FC236}">
                <a16:creationId xmlns:a16="http://schemas.microsoft.com/office/drawing/2014/main" id="{30EBC653-5A27-364C-848E-CF0648CEFD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4008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2C2778-A407-7540-BB20-0E251A8753F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5347" name="Text Box 4">
            <a:extLst>
              <a:ext uri="{FF2B5EF4-FFF2-40B4-BE49-F238E27FC236}">
                <a16:creationId xmlns:a16="http://schemas.microsoft.com/office/drawing/2014/main" id="{05D0D96C-EADA-DA41-8A97-82C66A49A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3725" y="2362200"/>
            <a:ext cx="1514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Page Tables</a:t>
            </a:r>
          </a:p>
        </p:txBody>
      </p:sp>
      <p:sp>
        <p:nvSpPr>
          <p:cNvPr id="185348" name="Text Box 5">
            <a:extLst>
              <a:ext uri="{FF2B5EF4-FFF2-40B4-BE49-F238E27FC236}">
                <a16:creationId xmlns:a16="http://schemas.microsoft.com/office/drawing/2014/main" id="{051FCC14-81A0-A04C-BD2C-0C8D2B657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303588"/>
            <a:ext cx="139541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Process i:</a:t>
            </a:r>
          </a:p>
        </p:txBody>
      </p:sp>
      <p:grpSp>
        <p:nvGrpSpPr>
          <p:cNvPr id="185349" name="Group 6">
            <a:extLst>
              <a:ext uri="{FF2B5EF4-FFF2-40B4-BE49-F238E27FC236}">
                <a16:creationId xmlns:a16="http://schemas.microsoft.com/office/drawing/2014/main" id="{571373F4-D108-6948-B826-9814159505A6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2693988"/>
            <a:ext cx="3670300" cy="1897062"/>
            <a:chOff x="1152" y="1440"/>
            <a:chExt cx="2312" cy="1195"/>
          </a:xfrm>
        </p:grpSpPr>
        <p:sp>
          <p:nvSpPr>
            <p:cNvPr id="185409" name="Text Box 8">
              <a:extLst>
                <a:ext uri="{FF2B5EF4-FFF2-40B4-BE49-F238E27FC236}">
                  <a16:creationId xmlns:a16="http://schemas.microsoft.com/office/drawing/2014/main" id="{1EB3EC61-A171-8F46-8B90-4C4FD64745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1440"/>
              <a:ext cx="968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Physical Addr</a:t>
              </a:r>
            </a:p>
          </p:txBody>
        </p:sp>
        <p:sp>
          <p:nvSpPr>
            <p:cNvPr id="185410" name="Text Box 9">
              <a:extLst>
                <a:ext uri="{FF2B5EF4-FFF2-40B4-BE49-F238E27FC236}">
                  <a16:creationId xmlns:a16="http://schemas.microsoft.com/office/drawing/2014/main" id="{D29B6AB0-0CC3-D74F-8D55-9F4A1AA324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1440"/>
              <a:ext cx="50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Read?</a:t>
              </a:r>
            </a:p>
          </p:txBody>
        </p:sp>
        <p:sp>
          <p:nvSpPr>
            <p:cNvPr id="185411" name="Text Box 10">
              <a:extLst>
                <a:ext uri="{FF2B5EF4-FFF2-40B4-BE49-F238E27FC236}">
                  <a16:creationId xmlns:a16="http://schemas.microsoft.com/office/drawing/2014/main" id="{645AED3A-AD62-F740-AEA1-489E053C03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1440"/>
              <a:ext cx="5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Write?</a:t>
              </a:r>
            </a:p>
          </p:txBody>
        </p:sp>
        <p:sp>
          <p:nvSpPr>
            <p:cNvPr id="185412" name="Rectangle 11">
              <a:extLst>
                <a:ext uri="{FF2B5EF4-FFF2-40B4-BE49-F238E27FC236}">
                  <a16:creationId xmlns:a16="http://schemas.microsoft.com/office/drawing/2014/main" id="{8631905A-8ADF-8144-BECB-EA880757A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63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3" name="Text Box 12">
              <a:extLst>
                <a:ext uri="{FF2B5EF4-FFF2-40B4-BE49-F238E27FC236}">
                  <a16:creationId xmlns:a16="http://schemas.microsoft.com/office/drawing/2014/main" id="{D07CB3EB-44C3-A94F-A22B-BC2F96F92C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632"/>
              <a:ext cx="537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6</a:t>
              </a:r>
            </a:p>
          </p:txBody>
        </p:sp>
        <p:sp>
          <p:nvSpPr>
            <p:cNvPr id="185414" name="Rectangle 13">
              <a:extLst>
                <a:ext uri="{FF2B5EF4-FFF2-40B4-BE49-F238E27FC236}">
                  <a16:creationId xmlns:a16="http://schemas.microsoft.com/office/drawing/2014/main" id="{35EF8D6F-E3A2-0342-99A6-EAEC776CE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63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5" name="Rectangle 14">
              <a:extLst>
                <a:ext uri="{FF2B5EF4-FFF2-40B4-BE49-F238E27FC236}">
                  <a16:creationId xmlns:a16="http://schemas.microsoft.com/office/drawing/2014/main" id="{71D33309-BDC6-334E-9493-A6F22919E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63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6" name="Text Box 15">
              <a:extLst>
                <a:ext uri="{FF2B5EF4-FFF2-40B4-BE49-F238E27FC236}">
                  <a16:creationId xmlns:a16="http://schemas.microsoft.com/office/drawing/2014/main" id="{3F568E36-0CD5-C24A-AA9B-91E2DC342B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63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17" name="Text Box 16">
              <a:extLst>
                <a:ext uri="{FF2B5EF4-FFF2-40B4-BE49-F238E27FC236}">
                  <a16:creationId xmlns:a16="http://schemas.microsoft.com/office/drawing/2014/main" id="{CDF0C90F-9926-2A4B-9205-DD6265F084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1632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418" name="Rectangle 17">
              <a:extLst>
                <a:ext uri="{FF2B5EF4-FFF2-40B4-BE49-F238E27FC236}">
                  <a16:creationId xmlns:a16="http://schemas.microsoft.com/office/drawing/2014/main" id="{48F48434-7455-544E-9A0E-C0E66FFC3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87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19" name="Text Box 18">
              <a:extLst>
                <a:ext uri="{FF2B5EF4-FFF2-40B4-BE49-F238E27FC236}">
                  <a16:creationId xmlns:a16="http://schemas.microsoft.com/office/drawing/2014/main" id="{0EF59DB5-39BC-8A4F-A1EA-794159E3BD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872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4</a:t>
              </a:r>
            </a:p>
          </p:txBody>
        </p:sp>
        <p:sp>
          <p:nvSpPr>
            <p:cNvPr id="185420" name="Rectangle 19">
              <a:extLst>
                <a:ext uri="{FF2B5EF4-FFF2-40B4-BE49-F238E27FC236}">
                  <a16:creationId xmlns:a16="http://schemas.microsoft.com/office/drawing/2014/main" id="{A74F439C-A9D3-8143-A787-3CFAB2708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7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1" name="Rectangle 20">
              <a:extLst>
                <a:ext uri="{FF2B5EF4-FFF2-40B4-BE49-F238E27FC236}">
                  <a16:creationId xmlns:a16="http://schemas.microsoft.com/office/drawing/2014/main" id="{EA6391C4-9648-E44F-8675-41FA48ADB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87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2" name="Text Box 21">
              <a:extLst>
                <a:ext uri="{FF2B5EF4-FFF2-40B4-BE49-F238E27FC236}">
                  <a16:creationId xmlns:a16="http://schemas.microsoft.com/office/drawing/2014/main" id="{1F600369-A03E-3C4B-A643-E4D2114376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87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23" name="Text Box 22">
              <a:extLst>
                <a:ext uri="{FF2B5EF4-FFF2-40B4-BE49-F238E27FC236}">
                  <a16:creationId xmlns:a16="http://schemas.microsoft.com/office/drawing/2014/main" id="{F30BA978-53A4-1B41-B123-C98F92659A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1872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424" name="Rectangle 23">
              <a:extLst>
                <a:ext uri="{FF2B5EF4-FFF2-40B4-BE49-F238E27FC236}">
                  <a16:creationId xmlns:a16="http://schemas.microsoft.com/office/drawing/2014/main" id="{FAAF70AE-0577-4749-B6F4-378E2EC9B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112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5" name="Text Box 24">
              <a:extLst>
                <a:ext uri="{FF2B5EF4-FFF2-40B4-BE49-F238E27FC236}">
                  <a16:creationId xmlns:a16="http://schemas.microsoft.com/office/drawing/2014/main" id="{FD0B6A54-996A-F04A-9829-7F189D048E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2112"/>
              <a:ext cx="7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XXXXXXX</a:t>
              </a:r>
            </a:p>
          </p:txBody>
        </p:sp>
        <p:sp>
          <p:nvSpPr>
            <p:cNvPr id="185426" name="Rectangle 25">
              <a:extLst>
                <a:ext uri="{FF2B5EF4-FFF2-40B4-BE49-F238E27FC236}">
                  <a16:creationId xmlns:a16="http://schemas.microsoft.com/office/drawing/2014/main" id="{BA23265B-E6CC-DF43-9C60-CE201BBB5F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11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7" name="Rectangle 26">
              <a:extLst>
                <a:ext uri="{FF2B5EF4-FFF2-40B4-BE49-F238E27FC236}">
                  <a16:creationId xmlns:a16="http://schemas.microsoft.com/office/drawing/2014/main" id="{B4A3B38B-C4A7-244F-AF86-1FB9B96C0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112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28" name="Text Box 27">
              <a:extLst>
                <a:ext uri="{FF2B5EF4-FFF2-40B4-BE49-F238E27FC236}">
                  <a16:creationId xmlns:a16="http://schemas.microsoft.com/office/drawing/2014/main" id="{3E72022A-114F-BE41-AF19-C8BF1C6951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112"/>
              <a:ext cx="320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No</a:t>
              </a:r>
            </a:p>
          </p:txBody>
        </p:sp>
        <p:sp>
          <p:nvSpPr>
            <p:cNvPr id="185429" name="Text Box 28">
              <a:extLst>
                <a:ext uri="{FF2B5EF4-FFF2-40B4-BE49-F238E27FC236}">
                  <a16:creationId xmlns:a16="http://schemas.microsoft.com/office/drawing/2014/main" id="{B52107FC-592C-5B4D-97F0-6E5F3AB791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2112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grpSp>
          <p:nvGrpSpPr>
            <p:cNvPr id="185430" name="Group 29">
              <a:extLst>
                <a:ext uri="{FF2B5EF4-FFF2-40B4-BE49-F238E27FC236}">
                  <a16:creationId xmlns:a16="http://schemas.microsoft.com/office/drawing/2014/main" id="{7A89DDCC-3BB9-674A-9D84-6BB2F96C09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2" y="1632"/>
              <a:ext cx="434" cy="675"/>
              <a:chOff x="1440" y="1632"/>
              <a:chExt cx="434" cy="675"/>
            </a:xfrm>
          </p:grpSpPr>
          <p:sp>
            <p:nvSpPr>
              <p:cNvPr id="185434" name="Text Box 30">
                <a:extLst>
                  <a:ext uri="{FF2B5EF4-FFF2-40B4-BE49-F238E27FC236}">
                    <a16:creationId xmlns:a16="http://schemas.microsoft.com/office/drawing/2014/main" id="{246B422A-247C-D44D-A23F-328CD9A9BB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63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0:</a:t>
                </a:r>
              </a:p>
            </p:txBody>
          </p:sp>
          <p:sp>
            <p:nvSpPr>
              <p:cNvPr id="185435" name="Text Box 31">
                <a:extLst>
                  <a:ext uri="{FF2B5EF4-FFF2-40B4-BE49-F238E27FC236}">
                    <a16:creationId xmlns:a16="http://schemas.microsoft.com/office/drawing/2014/main" id="{3539D6B2-D040-8E42-ADA2-68E9CEE1ED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87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1:</a:t>
                </a:r>
              </a:p>
            </p:txBody>
          </p:sp>
          <p:sp>
            <p:nvSpPr>
              <p:cNvPr id="185436" name="Text Box 32">
                <a:extLst>
                  <a:ext uri="{FF2B5EF4-FFF2-40B4-BE49-F238E27FC236}">
                    <a16:creationId xmlns:a16="http://schemas.microsoft.com/office/drawing/2014/main" id="{81FABEEF-F6DF-4E4C-9776-87A9519C02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211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2:</a:t>
                </a:r>
              </a:p>
            </p:txBody>
          </p:sp>
        </p:grpSp>
        <p:sp>
          <p:nvSpPr>
            <p:cNvPr id="185431" name="Rectangle 33">
              <a:extLst>
                <a:ext uri="{FF2B5EF4-FFF2-40B4-BE49-F238E27FC236}">
                  <a16:creationId xmlns:a16="http://schemas.microsoft.com/office/drawing/2014/main" id="{AF84C0F8-0A23-1B4F-AB15-FB0860D79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32" name="Rectangle 34">
              <a:extLst>
                <a:ext uri="{FF2B5EF4-FFF2-40B4-BE49-F238E27FC236}">
                  <a16:creationId xmlns:a16="http://schemas.microsoft.com/office/drawing/2014/main" id="{89F4DBB3-A9CE-5F48-9341-8BC2878EE9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433" name="Rectangle 35">
              <a:extLst>
                <a:ext uri="{FF2B5EF4-FFF2-40B4-BE49-F238E27FC236}">
                  <a16:creationId xmlns:a16="http://schemas.microsoft.com/office/drawing/2014/main" id="{EA02786B-921F-8946-B168-7662F2F95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304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85350" name="Text Box 36">
            <a:extLst>
              <a:ext uri="{FF2B5EF4-FFF2-40B4-BE49-F238E27FC236}">
                <a16:creationId xmlns:a16="http://schemas.microsoft.com/office/drawing/2014/main" id="{5645269F-89CE-B444-A8B2-79198B768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208588"/>
            <a:ext cx="139541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Process j:</a:t>
            </a:r>
          </a:p>
        </p:txBody>
      </p:sp>
      <p:grpSp>
        <p:nvGrpSpPr>
          <p:cNvPr id="185351" name="Group 37">
            <a:extLst>
              <a:ext uri="{FF2B5EF4-FFF2-40B4-BE49-F238E27FC236}">
                <a16:creationId xmlns:a16="http://schemas.microsoft.com/office/drawing/2014/main" id="{E9A29E0E-2645-8240-91F8-1C91B95013E1}"/>
              </a:ext>
            </a:extLst>
          </p:cNvPr>
          <p:cNvGrpSpPr>
            <a:grpSpLocks/>
          </p:cNvGrpSpPr>
          <p:nvPr/>
        </p:nvGrpSpPr>
        <p:grpSpPr bwMode="auto">
          <a:xfrm>
            <a:off x="7391400" y="2776538"/>
            <a:ext cx="1468438" cy="3014662"/>
            <a:chOff x="3360" y="1317"/>
            <a:chExt cx="925" cy="1899"/>
          </a:xfrm>
        </p:grpSpPr>
        <p:grpSp>
          <p:nvGrpSpPr>
            <p:cNvPr id="185394" name="Group 40">
              <a:extLst>
                <a:ext uri="{FF2B5EF4-FFF2-40B4-BE49-F238E27FC236}">
                  <a16:creationId xmlns:a16="http://schemas.microsoft.com/office/drawing/2014/main" id="{86CD2FAC-41D7-E444-AD89-CA11C10FA4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1344"/>
              <a:ext cx="576" cy="1872"/>
              <a:chOff x="3360" y="1344"/>
              <a:chExt cx="576" cy="1872"/>
            </a:xfrm>
          </p:grpSpPr>
          <p:sp>
            <p:nvSpPr>
              <p:cNvPr id="185396" name="Rectangle 41">
                <a:extLst>
                  <a:ext uri="{FF2B5EF4-FFF2-40B4-BE49-F238E27FC236}">
                    <a16:creationId xmlns:a16="http://schemas.microsoft.com/office/drawing/2014/main" id="{678B76B4-636F-5E4F-A6D8-D9D834B82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7" name="Rectangle 42">
                <a:extLst>
                  <a:ext uri="{FF2B5EF4-FFF2-40B4-BE49-F238E27FC236}">
                    <a16:creationId xmlns:a16="http://schemas.microsoft.com/office/drawing/2014/main" id="{710702A6-D87F-7248-87B0-10B1D8DE4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8" name="Rectangle 43">
                <a:extLst>
                  <a:ext uri="{FF2B5EF4-FFF2-40B4-BE49-F238E27FC236}">
                    <a16:creationId xmlns:a16="http://schemas.microsoft.com/office/drawing/2014/main" id="{87F4A024-9193-D141-A6A3-40E329272A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399" name="Rectangle 44">
                <a:extLst>
                  <a:ext uri="{FF2B5EF4-FFF2-40B4-BE49-F238E27FC236}">
                    <a16:creationId xmlns:a16="http://schemas.microsoft.com/office/drawing/2014/main" id="{57AE4522-1FF7-1B4A-80F6-BC4AECCFE1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37" name="Rectangle 45">
                <a:extLst>
                  <a:ext uri="{FF2B5EF4-FFF2-40B4-BE49-F238E27FC236}">
                    <a16:creationId xmlns:a16="http://schemas.microsoft.com/office/drawing/2014/main" id="{F281A8E5-5A6F-334E-90A6-77EFFB8D9B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38" name="Rectangle 46">
                <a:extLst>
                  <a:ext uri="{FF2B5EF4-FFF2-40B4-BE49-F238E27FC236}">
                    <a16:creationId xmlns:a16="http://schemas.microsoft.com/office/drawing/2014/main" id="{AA44B500-1AE0-414D-9287-C2A7540149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85402" name="Rectangle 47">
                <a:extLst>
                  <a:ext uri="{FF2B5EF4-FFF2-40B4-BE49-F238E27FC236}">
                    <a16:creationId xmlns:a16="http://schemas.microsoft.com/office/drawing/2014/main" id="{3E268D15-4646-4943-BE93-3AA129032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3" name="Rectangle 48">
                <a:extLst>
                  <a:ext uri="{FF2B5EF4-FFF2-40B4-BE49-F238E27FC236}">
                    <a16:creationId xmlns:a16="http://schemas.microsoft.com/office/drawing/2014/main" id="{74DF3A26-7BAD-0C4B-B4B5-DE7ED77B8A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4" name="Rectangle 49">
                <a:extLst>
                  <a:ext uri="{FF2B5EF4-FFF2-40B4-BE49-F238E27FC236}">
                    <a16:creationId xmlns:a16="http://schemas.microsoft.com/office/drawing/2014/main" id="{1580FD40-0999-914C-9385-DAEF326BF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42" name="Rectangle 50">
                <a:extLst>
                  <a:ext uri="{FF2B5EF4-FFF2-40B4-BE49-F238E27FC236}">
                    <a16:creationId xmlns:a16="http://schemas.microsoft.com/office/drawing/2014/main" id="{AF0EF97C-0997-1845-9E17-5DB77DBB14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34" charset="0"/>
                  <a:ea typeface="MS PGothic" charset="0"/>
                  <a:cs typeface="MS PGothic" charset="0"/>
                </a:endParaRPr>
              </a:p>
            </p:txBody>
          </p:sp>
          <p:sp>
            <p:nvSpPr>
              <p:cNvPr id="185406" name="Rectangle 51">
                <a:extLst>
                  <a:ext uri="{FF2B5EF4-FFF2-40B4-BE49-F238E27FC236}">
                    <a16:creationId xmlns:a16="http://schemas.microsoft.com/office/drawing/2014/main" id="{81902EC4-7DF0-EB4A-96F5-BC53C8773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7" name="Rectangle 52">
                <a:extLst>
                  <a:ext uri="{FF2B5EF4-FFF2-40B4-BE49-F238E27FC236}">
                    <a16:creationId xmlns:a16="http://schemas.microsoft.com/office/drawing/2014/main" id="{0445586F-00A7-7D47-926D-B7D235F5F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185408" name="Rectangle 53">
                <a:extLst>
                  <a:ext uri="{FF2B5EF4-FFF2-40B4-BE49-F238E27FC236}">
                    <a16:creationId xmlns:a16="http://schemas.microsoft.com/office/drawing/2014/main" id="{5F42A202-742F-BB44-8C29-937A2E24B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</p:spPr>
            <p:txBody>
              <a:bodyPr wrap="none" lIns="90487" tIns="44450" rIns="90487" bIns="4445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185395" name="Text Box 54">
              <a:extLst>
                <a:ext uri="{FF2B5EF4-FFF2-40B4-BE49-F238E27FC236}">
                  <a16:creationId xmlns:a16="http://schemas.microsoft.com/office/drawing/2014/main" id="{203FE2CB-9920-8946-8A49-B8000A49AA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3" y="1317"/>
              <a:ext cx="392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PP 0</a:t>
              </a:r>
              <a:endPara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85352" name="Text Box 57">
            <a:extLst>
              <a:ext uri="{FF2B5EF4-FFF2-40B4-BE49-F238E27FC236}">
                <a16:creationId xmlns:a16="http://schemas.microsoft.com/office/drawing/2014/main" id="{1A9EFACC-D80B-9A43-B185-CCB742044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286000"/>
            <a:ext cx="1057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Memory</a:t>
            </a:r>
          </a:p>
        </p:txBody>
      </p:sp>
      <p:sp>
        <p:nvSpPr>
          <p:cNvPr id="185353" name="Line 58">
            <a:extLst>
              <a:ext uri="{FF2B5EF4-FFF2-40B4-BE49-F238E27FC236}">
                <a16:creationId xmlns:a16="http://schemas.microsoft.com/office/drawing/2014/main" id="{885A33D2-8C00-4044-A5C5-43D382A82E10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3505200"/>
            <a:ext cx="1905000" cy="381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4" name="Line 59">
            <a:extLst>
              <a:ext uri="{FF2B5EF4-FFF2-40B4-BE49-F238E27FC236}">
                <a16:creationId xmlns:a16="http://schemas.microsoft.com/office/drawing/2014/main" id="{5D0D4CC2-6971-9643-8475-69B6E79787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4343400"/>
            <a:ext cx="2057400" cy="7127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5" name="Line 60">
            <a:extLst>
              <a:ext uri="{FF2B5EF4-FFF2-40B4-BE49-F238E27FC236}">
                <a16:creationId xmlns:a16="http://schemas.microsoft.com/office/drawing/2014/main" id="{80294E31-3E75-C74C-918A-7E08CF2D9AEA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3124200"/>
            <a:ext cx="1905000" cy="1219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6" name="Line 61">
            <a:extLst>
              <a:ext uri="{FF2B5EF4-FFF2-40B4-BE49-F238E27FC236}">
                <a16:creationId xmlns:a16="http://schemas.microsoft.com/office/drawing/2014/main" id="{BE844184-B8AA-594D-A10A-E682C6E1FC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5029200"/>
            <a:ext cx="2057400" cy="4079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487" tIns="44450" rIns="90487" bIns="4445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185357" name="Group 62">
            <a:extLst>
              <a:ext uri="{FF2B5EF4-FFF2-40B4-BE49-F238E27FC236}">
                <a16:creationId xmlns:a16="http://schemas.microsoft.com/office/drawing/2014/main" id="{587D0C62-C571-0949-9366-CE98D978DE4D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4598988"/>
            <a:ext cx="3670300" cy="1897062"/>
            <a:chOff x="1152" y="2784"/>
            <a:chExt cx="2312" cy="1195"/>
          </a:xfrm>
        </p:grpSpPr>
        <p:sp>
          <p:nvSpPr>
            <p:cNvPr id="185366" name="Text Box 64">
              <a:extLst>
                <a:ext uri="{FF2B5EF4-FFF2-40B4-BE49-F238E27FC236}">
                  <a16:creationId xmlns:a16="http://schemas.microsoft.com/office/drawing/2014/main" id="{E26020D7-8933-1C45-B898-FA123602A1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2784"/>
              <a:ext cx="968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Physical Addr</a:t>
              </a:r>
            </a:p>
          </p:txBody>
        </p:sp>
        <p:sp>
          <p:nvSpPr>
            <p:cNvPr id="185367" name="Text Box 65">
              <a:extLst>
                <a:ext uri="{FF2B5EF4-FFF2-40B4-BE49-F238E27FC236}">
                  <a16:creationId xmlns:a16="http://schemas.microsoft.com/office/drawing/2014/main" id="{CA7B0DC9-08DF-9E42-AD35-85DBF5B760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2784"/>
              <a:ext cx="50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Read?</a:t>
              </a:r>
            </a:p>
          </p:txBody>
        </p:sp>
        <p:sp>
          <p:nvSpPr>
            <p:cNvPr id="185368" name="Text Box 66">
              <a:extLst>
                <a:ext uri="{FF2B5EF4-FFF2-40B4-BE49-F238E27FC236}">
                  <a16:creationId xmlns:a16="http://schemas.microsoft.com/office/drawing/2014/main" id="{B9D3D477-9BEC-DE45-B5D2-9C8359F089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2784"/>
              <a:ext cx="5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Write?</a:t>
              </a:r>
            </a:p>
          </p:txBody>
        </p:sp>
        <p:sp>
          <p:nvSpPr>
            <p:cNvPr id="185369" name="Rectangle 67">
              <a:extLst>
                <a:ext uri="{FF2B5EF4-FFF2-40B4-BE49-F238E27FC236}">
                  <a16:creationId xmlns:a16="http://schemas.microsoft.com/office/drawing/2014/main" id="{9B3CFA2E-5B16-FF49-9511-8E2E9A118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97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0" name="Text Box 68">
              <a:extLst>
                <a:ext uri="{FF2B5EF4-FFF2-40B4-BE49-F238E27FC236}">
                  <a16:creationId xmlns:a16="http://schemas.microsoft.com/office/drawing/2014/main" id="{E97E992D-9334-A646-8667-1854682331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2976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6</a:t>
              </a:r>
            </a:p>
          </p:txBody>
        </p:sp>
        <p:sp>
          <p:nvSpPr>
            <p:cNvPr id="185371" name="Rectangle 69">
              <a:extLst>
                <a:ext uri="{FF2B5EF4-FFF2-40B4-BE49-F238E27FC236}">
                  <a16:creationId xmlns:a16="http://schemas.microsoft.com/office/drawing/2014/main" id="{31D8EF99-FEE5-F948-8E08-CF7B92040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97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2" name="Rectangle 70">
              <a:extLst>
                <a:ext uri="{FF2B5EF4-FFF2-40B4-BE49-F238E27FC236}">
                  <a16:creationId xmlns:a16="http://schemas.microsoft.com/office/drawing/2014/main" id="{2D3869C9-EF66-D248-AA65-15F16CDED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97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3" name="Text Box 71">
              <a:extLst>
                <a:ext uri="{FF2B5EF4-FFF2-40B4-BE49-F238E27FC236}">
                  <a16:creationId xmlns:a16="http://schemas.microsoft.com/office/drawing/2014/main" id="{088A6B76-AA89-1A41-B5FA-675D53F28A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97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74" name="Text Box 72">
              <a:extLst>
                <a:ext uri="{FF2B5EF4-FFF2-40B4-BE49-F238E27FC236}">
                  <a16:creationId xmlns:a16="http://schemas.microsoft.com/office/drawing/2014/main" id="{7B1E31DC-D3E0-D641-9461-E6C5FFC58D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297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75" name="Rectangle 73">
              <a:extLst>
                <a:ext uri="{FF2B5EF4-FFF2-40B4-BE49-F238E27FC236}">
                  <a16:creationId xmlns:a16="http://schemas.microsoft.com/office/drawing/2014/main" id="{54FCFEFC-5D03-F947-A4D1-ADC03CC29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21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6" name="Text Box 74">
              <a:extLst>
                <a:ext uri="{FF2B5EF4-FFF2-40B4-BE49-F238E27FC236}">
                  <a16:creationId xmlns:a16="http://schemas.microsoft.com/office/drawing/2014/main" id="{2A380462-FE00-2E4A-B235-D9F7F9AA78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3216"/>
              <a:ext cx="534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   PP 9</a:t>
              </a:r>
            </a:p>
          </p:txBody>
        </p:sp>
        <p:sp>
          <p:nvSpPr>
            <p:cNvPr id="185377" name="Rectangle 75">
              <a:extLst>
                <a:ext uri="{FF2B5EF4-FFF2-40B4-BE49-F238E27FC236}">
                  <a16:creationId xmlns:a16="http://schemas.microsoft.com/office/drawing/2014/main" id="{8FECD075-46E5-E848-A0FB-EA882DA6D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21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8" name="Rectangle 76">
              <a:extLst>
                <a:ext uri="{FF2B5EF4-FFF2-40B4-BE49-F238E27FC236}">
                  <a16:creationId xmlns:a16="http://schemas.microsoft.com/office/drawing/2014/main" id="{5A1EA8D5-ADCE-6448-9C0A-B72F25D81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21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79" name="Text Box 77">
              <a:extLst>
                <a:ext uri="{FF2B5EF4-FFF2-40B4-BE49-F238E27FC236}">
                  <a16:creationId xmlns:a16="http://schemas.microsoft.com/office/drawing/2014/main" id="{FE6B113C-67A0-B149-896D-222D10C6AD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216"/>
              <a:ext cx="34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Yes</a:t>
              </a:r>
            </a:p>
          </p:txBody>
        </p:sp>
        <p:sp>
          <p:nvSpPr>
            <p:cNvPr id="185380" name="Text Box 78">
              <a:extLst>
                <a:ext uri="{FF2B5EF4-FFF2-40B4-BE49-F238E27FC236}">
                  <a16:creationId xmlns:a16="http://schemas.microsoft.com/office/drawing/2014/main" id="{ED2ACDBB-1FEA-7948-8C0F-2060593D8D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3216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381" name="Rectangle 79">
              <a:extLst>
                <a:ext uri="{FF2B5EF4-FFF2-40B4-BE49-F238E27FC236}">
                  <a16:creationId xmlns:a16="http://schemas.microsoft.com/office/drawing/2014/main" id="{B71F9F08-6C39-A54C-AB98-99A4DE4DA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456"/>
              <a:ext cx="960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2" name="Text Box 80">
              <a:extLst>
                <a:ext uri="{FF2B5EF4-FFF2-40B4-BE49-F238E27FC236}">
                  <a16:creationId xmlns:a16="http://schemas.microsoft.com/office/drawing/2014/main" id="{6E184E90-54D4-3A4A-A9B8-C77BD1DC5D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3456"/>
              <a:ext cx="712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XXXXXXX</a:t>
              </a:r>
            </a:p>
          </p:txBody>
        </p:sp>
        <p:sp>
          <p:nvSpPr>
            <p:cNvPr id="185383" name="Rectangle 81">
              <a:extLst>
                <a:ext uri="{FF2B5EF4-FFF2-40B4-BE49-F238E27FC236}">
                  <a16:creationId xmlns:a16="http://schemas.microsoft.com/office/drawing/2014/main" id="{11C66C5C-9E07-5845-B7DE-862A1CC4E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45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4" name="Rectangle 82">
              <a:extLst>
                <a:ext uri="{FF2B5EF4-FFF2-40B4-BE49-F238E27FC236}">
                  <a16:creationId xmlns:a16="http://schemas.microsoft.com/office/drawing/2014/main" id="{5EB08E04-9CE5-FE44-AE31-76549F72F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456"/>
              <a:ext cx="432" cy="19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7" tIns="44450" rIns="90487" bIns="4445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5" name="Text Box 83">
              <a:extLst>
                <a:ext uri="{FF2B5EF4-FFF2-40B4-BE49-F238E27FC236}">
                  <a16:creationId xmlns:a16="http://schemas.microsoft.com/office/drawing/2014/main" id="{8860242A-B798-154A-A21B-DF4152B56F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456"/>
              <a:ext cx="320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 No</a:t>
              </a:r>
            </a:p>
          </p:txBody>
        </p:sp>
        <p:sp>
          <p:nvSpPr>
            <p:cNvPr id="185386" name="Text Box 84">
              <a:extLst>
                <a:ext uri="{FF2B5EF4-FFF2-40B4-BE49-F238E27FC236}">
                  <a16:creationId xmlns:a16="http://schemas.microsoft.com/office/drawing/2014/main" id="{6D471E71-30B4-3B4F-9E19-546E0EF04B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3456"/>
              <a:ext cx="285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No</a:t>
              </a:r>
            </a:p>
          </p:txBody>
        </p:sp>
        <p:sp>
          <p:nvSpPr>
            <p:cNvPr id="185387" name="Rectangle 85">
              <a:extLst>
                <a:ext uri="{FF2B5EF4-FFF2-40B4-BE49-F238E27FC236}">
                  <a16:creationId xmlns:a16="http://schemas.microsoft.com/office/drawing/2014/main" id="{AD86A84A-C90D-5540-B352-C17866043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8" name="Rectangle 86">
              <a:extLst>
                <a:ext uri="{FF2B5EF4-FFF2-40B4-BE49-F238E27FC236}">
                  <a16:creationId xmlns:a16="http://schemas.microsoft.com/office/drawing/2014/main" id="{E79EF4CC-9994-CC47-A57E-C013C726C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5389" name="Rectangle 87">
              <a:extLst>
                <a:ext uri="{FF2B5EF4-FFF2-40B4-BE49-F238E27FC236}">
                  <a16:creationId xmlns:a16="http://schemas.microsoft.com/office/drawing/2014/main" id="{61271E4C-B503-4D4D-802F-FC132747B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3648"/>
              <a:ext cx="155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Helvetica" pitchFamily="2" charset="0"/>
                  <a:ea typeface="ＭＳ Ｐゴシック" panose="020B0600070205080204" pitchFamily="34" charset="-128"/>
                  <a:cs typeface="+mn-cs"/>
                </a:rPr>
                <a:t>•</a:t>
              </a:r>
              <a:endPara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endParaRPr>
            </a:p>
          </p:txBody>
        </p:sp>
        <p:grpSp>
          <p:nvGrpSpPr>
            <p:cNvPr id="185390" name="Group 88">
              <a:extLst>
                <a:ext uri="{FF2B5EF4-FFF2-40B4-BE49-F238E27FC236}">
                  <a16:creationId xmlns:a16="http://schemas.microsoft.com/office/drawing/2014/main" id="{5E277A1E-4617-C14D-88A7-7955D3FE46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2" y="2976"/>
              <a:ext cx="434" cy="675"/>
              <a:chOff x="1440" y="1632"/>
              <a:chExt cx="434" cy="675"/>
            </a:xfrm>
          </p:grpSpPr>
          <p:sp>
            <p:nvSpPr>
              <p:cNvPr id="185391" name="Text Box 89">
                <a:extLst>
                  <a:ext uri="{FF2B5EF4-FFF2-40B4-BE49-F238E27FC236}">
                    <a16:creationId xmlns:a16="http://schemas.microsoft.com/office/drawing/2014/main" id="{27BE51DE-0E48-D242-BA52-F2DD641413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63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0:</a:t>
                </a:r>
              </a:p>
            </p:txBody>
          </p:sp>
          <p:sp>
            <p:nvSpPr>
              <p:cNvPr id="185392" name="Text Box 90">
                <a:extLst>
                  <a:ext uri="{FF2B5EF4-FFF2-40B4-BE49-F238E27FC236}">
                    <a16:creationId xmlns:a16="http://schemas.microsoft.com/office/drawing/2014/main" id="{B4B47287-3CA9-4E48-8BDC-618C8DDA95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187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1:</a:t>
                </a:r>
              </a:p>
            </p:txBody>
          </p:sp>
          <p:sp>
            <p:nvSpPr>
              <p:cNvPr id="185393" name="Text Box 91">
                <a:extLst>
                  <a:ext uri="{FF2B5EF4-FFF2-40B4-BE49-F238E27FC236}">
                    <a16:creationId xmlns:a16="http://schemas.microsoft.com/office/drawing/2014/main" id="{AE2EE0FE-1471-8D43-97E7-86B309EC87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0" y="2112"/>
                <a:ext cx="43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Helvetica" pitchFamily="2" charset="0"/>
                    <a:ea typeface="ＭＳ Ｐゴシック" panose="020B0600070205080204" pitchFamily="34" charset="-128"/>
                    <a:cs typeface="+mn-cs"/>
                  </a:rPr>
                  <a:t>VP 2:</a:t>
                </a:r>
              </a:p>
            </p:txBody>
          </p:sp>
        </p:grpSp>
      </p:grpSp>
      <p:sp>
        <p:nvSpPr>
          <p:cNvPr id="185358" name="Text Box 54">
            <a:extLst>
              <a:ext uri="{FF2B5EF4-FFF2-40B4-BE49-F238E27FC236}">
                <a16:creationId xmlns:a16="http://schemas.microsoft.com/office/drawing/2014/main" id="{FCE6834D-59C0-CE4B-9068-ED0724EFC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125" y="3233738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2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59" name="Text Box 54">
            <a:extLst>
              <a:ext uri="{FF2B5EF4-FFF2-40B4-BE49-F238E27FC236}">
                <a16:creationId xmlns:a16="http://schemas.microsoft.com/office/drawing/2014/main" id="{64084BDE-994C-8943-BED7-99D6B434F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2775" y="3690938"/>
            <a:ext cx="6238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4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0" name="Text Box 54">
            <a:extLst>
              <a:ext uri="{FF2B5EF4-FFF2-40B4-BE49-F238E27FC236}">
                <a16:creationId xmlns:a16="http://schemas.microsoft.com/office/drawing/2014/main" id="{21C4EC42-23CE-2F4E-B4FC-519391275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125" y="4148138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6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1" name="Text Box 54">
            <a:extLst>
              <a:ext uri="{FF2B5EF4-FFF2-40B4-BE49-F238E27FC236}">
                <a16:creationId xmlns:a16="http://schemas.microsoft.com/office/drawing/2014/main" id="{B6A8AA7A-83C5-2E4D-80A0-FD24B6AEB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4616450"/>
            <a:ext cx="6223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8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2" name="Text Box 54">
            <a:extLst>
              <a:ext uri="{FF2B5EF4-FFF2-40B4-BE49-F238E27FC236}">
                <a16:creationId xmlns:a16="http://schemas.microsoft.com/office/drawing/2014/main" id="{C8FF69AA-D7C8-1A44-BAEF-E7AE3BD8A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5062538"/>
            <a:ext cx="736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10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3" name="Text Box 54">
            <a:extLst>
              <a:ext uri="{FF2B5EF4-FFF2-40B4-BE49-F238E27FC236}">
                <a16:creationId xmlns:a16="http://schemas.microsoft.com/office/drawing/2014/main" id="{FBEA94A6-7531-3C4D-8A78-CCFD757B8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5522913"/>
            <a:ext cx="736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PP 12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5364" name="Rectangle 87">
            <a:extLst>
              <a:ext uri="{FF2B5EF4-FFF2-40B4-BE49-F238E27FC236}">
                <a16:creationId xmlns:a16="http://schemas.microsoft.com/office/drawing/2014/main" id="{7AF950D9-D6C1-AE42-826B-E8AE7CB68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4938" y="5951538"/>
            <a:ext cx="246062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</a:p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</a:p>
          <a:p>
            <a:pPr marL="0" marR="0" lvl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•</a:t>
            </a:r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Helvetica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0" name="Rectangle 3">
            <a:extLst>
              <a:ext uri="{FF2B5EF4-FFF2-40B4-BE49-F238E27FC236}">
                <a16:creationId xmlns:a16="http://schemas.microsoft.com/office/drawing/2014/main" id="{74C100F2-8C19-FF47-BF76-B5E3E85EF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610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Extend Page Table Entries (PTEs) with permission bits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Check bits on each access and during a page fault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</a:rPr>
              <a:t>If violated, generate exception (Access Protection exception)</a:t>
            </a:r>
          </a:p>
        </p:txBody>
      </p:sp>
    </p:spTree>
    <p:extLst>
      <p:ext uri="{BB962C8B-B14F-4D97-AF65-F5344CB8AC3E}">
        <p14:creationId xmlns:p14="http://schemas.microsoft.com/office/powerpoint/2010/main" val="376079418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Title 1">
            <a:extLst>
              <a:ext uri="{FF2B5EF4-FFF2-40B4-BE49-F238E27FC236}">
                <a16:creationId xmlns:a16="http://schemas.microsoft.com/office/drawing/2014/main" id="{D8638995-4618-8E47-874F-328DDC1EF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Privilege Levels in x86</a:t>
            </a:r>
          </a:p>
        </p:txBody>
      </p:sp>
      <p:sp>
        <p:nvSpPr>
          <p:cNvPr id="188418" name="Slide Number Placeholder 3">
            <a:extLst>
              <a:ext uri="{FF2B5EF4-FFF2-40B4-BE49-F238E27FC236}">
                <a16:creationId xmlns:a16="http://schemas.microsoft.com/office/drawing/2014/main" id="{EE3D05AA-B369-F743-A0EE-2F85EB5E1B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127825-1ACA-054E-9660-DF7906C1DA2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8419" name="Picture 4">
            <a:extLst>
              <a:ext uri="{FF2B5EF4-FFF2-40B4-BE49-F238E27FC236}">
                <a16:creationId xmlns:a16="http://schemas.microsoft.com/office/drawing/2014/main" id="{D2C8A465-7940-1E4B-A640-14CCED2F7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2200"/>
            <a:ext cx="9144000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6191623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Title 1">
            <a:extLst>
              <a:ext uri="{FF2B5EF4-FFF2-40B4-BE49-F238E27FC236}">
                <a16:creationId xmlns:a16="http://schemas.microsoft.com/office/drawing/2014/main" id="{6D8E0789-159D-A942-9BE2-D4BED45BB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 Level Protection in x86</a:t>
            </a:r>
          </a:p>
        </p:txBody>
      </p:sp>
      <p:sp>
        <p:nvSpPr>
          <p:cNvPr id="189442" name="Slide Number Placeholder 3">
            <a:extLst>
              <a:ext uri="{FF2B5EF4-FFF2-40B4-BE49-F238E27FC236}">
                <a16:creationId xmlns:a16="http://schemas.microsoft.com/office/drawing/2014/main" id="{0C504042-9C8B-3D4F-A7D0-B36C639B22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7A550E-CE49-424C-84BD-7C214E6BAA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9443" name="Picture 6">
            <a:extLst>
              <a:ext uri="{FF2B5EF4-FFF2-40B4-BE49-F238E27FC236}">
                <a16:creationId xmlns:a16="http://schemas.microsoft.com/office/drawing/2014/main" id="{E9974374-BEF0-EF41-93CD-F892C7E07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659447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984454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14352-1899-154F-8309-05127FC75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for Thought: What If?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9BBCBC-E0E4-594A-84D8-13A45209F9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07077"/>
            <a:ext cx="8610600" cy="5193723"/>
          </a:xfrm>
        </p:spPr>
        <p:txBody>
          <a:bodyPr/>
          <a:lstStyle/>
          <a:p>
            <a:r>
              <a:rPr lang="en-US" dirty="0"/>
              <a:t>Your hardware is unreliable and someone can flip the access protection bits</a:t>
            </a:r>
          </a:p>
          <a:p>
            <a:pPr lvl="1"/>
            <a:r>
              <a:rPr lang="en-US" dirty="0"/>
              <a:t>such that a user-level program can gain supervisor-level access (i.e., access to all data on the system)</a:t>
            </a:r>
          </a:p>
          <a:p>
            <a:pPr lvl="1"/>
            <a:r>
              <a:rPr lang="en-US" dirty="0"/>
              <a:t>by flipping the access control bit from user to supervisor!</a:t>
            </a:r>
          </a:p>
          <a:p>
            <a:pPr lvl="1"/>
            <a:endParaRPr lang="en-US" dirty="0"/>
          </a:p>
          <a:p>
            <a:r>
              <a:rPr lang="en-US" dirty="0"/>
              <a:t>Can this happen?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78ACA-15F2-FD48-B40F-F47B3690B9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02EE3E-88BE-FC46-8CC2-08B8D6E6994A}" type="slidenum">
              <a:rPr lang="en-US" altLang="en-US" smtClean="0"/>
              <a:pPr/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4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Remember RowHammer?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88504"/>
            <a:ext cx="8610600" cy="4876800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400" dirty="0"/>
              <a:t>One can 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rgbClr val="0000FF"/>
                </a:solidFill>
              </a:rPr>
              <a:t>predictably</a:t>
            </a:r>
            <a:r>
              <a:rPr lang="en-US" sz="4400" dirty="0"/>
              <a:t> </a:t>
            </a:r>
            <a:r>
              <a:rPr lang="en-US" sz="4400" dirty="0">
                <a:solidFill>
                  <a:srgbClr val="FF0000"/>
                </a:solidFill>
              </a:rPr>
              <a:t>induce errors </a:t>
            </a:r>
          </a:p>
          <a:p>
            <a:pPr marL="0" indent="0" algn="ctr">
              <a:buNone/>
            </a:pPr>
            <a:r>
              <a:rPr lang="en-US" sz="4400" dirty="0"/>
              <a:t>in </a:t>
            </a:r>
            <a:r>
              <a:rPr lang="en-US" sz="4400" dirty="0">
                <a:solidFill>
                  <a:srgbClr val="0000FF"/>
                </a:solidFill>
              </a:rPr>
              <a:t>most</a:t>
            </a:r>
            <a:r>
              <a:rPr lang="en-US" sz="4400" dirty="0"/>
              <a:t> DRAM </a:t>
            </a:r>
            <a:r>
              <a:rPr lang="en-US" sz="4400" dirty="0">
                <a:solidFill>
                  <a:srgbClr val="0000FF"/>
                </a:solidFill>
              </a:rPr>
              <a:t>memory</a:t>
            </a:r>
            <a:r>
              <a:rPr lang="en-US" sz="4400" dirty="0"/>
              <a:t> chips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959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Title 1">
            <a:extLst>
              <a:ext uri="{FF2B5EF4-FFF2-40B4-BE49-F238E27FC236}">
                <a16:creationId xmlns:a16="http://schemas.microsoft.com/office/drawing/2014/main" id="{64E2AA8C-1581-AA4B-A835-555E35103C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Remember RowHammer?</a:t>
            </a:r>
          </a:p>
        </p:txBody>
      </p:sp>
      <p:sp>
        <p:nvSpPr>
          <p:cNvPr id="231426" name="Content Placeholder 2">
            <a:extLst>
              <a:ext uri="{FF2B5EF4-FFF2-40B4-BE49-F238E27FC236}">
                <a16:creationId xmlns:a16="http://schemas.microsoft.com/office/drawing/2014/main" id="{CE81F438-5CB8-DC4A-B167-27C93924F5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DRAM Row Hammer (or, DRAM Disturbance Errors)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How a simple hardware failure mechanism can create a widespread system security vulnerability</a:t>
            </a:r>
          </a:p>
        </p:txBody>
      </p:sp>
      <p:sp>
        <p:nvSpPr>
          <p:cNvPr id="143363" name="Slide Number Placeholder 3">
            <a:extLst>
              <a:ext uri="{FF2B5EF4-FFF2-40B4-BE49-F238E27FC236}">
                <a16:creationId xmlns:a16="http://schemas.microsoft.com/office/drawing/2014/main" id="{85810B17-B07D-E24C-96F7-9A274739B2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3E86A68-4F2A-1146-B757-5B02F4C46EDF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EB8EDE-9BE9-F841-AFD5-FB15A67E7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6413"/>
            <a:ext cx="9144000" cy="381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152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14400" y="914400"/>
            <a:ext cx="7315200" cy="3962400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1371600" y="16764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371600" y="22860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Wordline"/>
          <p:cNvCxnSpPr/>
          <p:nvPr/>
        </p:nvCxnSpPr>
        <p:spPr>
          <a:xfrm flipH="1">
            <a:off x="1371600" y="28956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371600" y="3505200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1371600" y="4116388"/>
            <a:ext cx="4572000" cy="0"/>
          </a:xfrm>
          <a:prstGeom prst="line">
            <a:avLst/>
          </a:prstGeom>
          <a:ln w="762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828800" y="1382713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 of Cells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28800" y="19812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7" name="Row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828800" y="3810000"/>
            <a:ext cx="36576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Row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43600" y="14478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Wordline</a:t>
            </a:r>
          </a:p>
        </p:txBody>
      </p:sp>
      <p:sp>
        <p:nvSpPr>
          <p:cNvPr id="21" name="Low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LOW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2" name="High Volt"/>
          <p:cNvSpPr txBox="1"/>
          <p:nvPr/>
        </p:nvSpPr>
        <p:spPr>
          <a:xfrm>
            <a:off x="5943600" y="2667000"/>
            <a:ext cx="22860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4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V</a:t>
            </a:r>
            <a:r>
              <a:rPr kumimoji="0" lang="en-US" sz="4800" b="1" i="1" u="none" strike="noStrike" kern="1200" cap="none" spc="0" normalizeH="0" baseline="-2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HIGH</a:t>
            </a:r>
            <a:endParaRPr kumimoji="0" lang="en-US" sz="4400" b="1" i="1" u="none" strike="noStrike" kern="1200" cap="none" spc="0" normalizeH="0" baseline="-2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Error"/>
          <p:cNvSpPr/>
          <p:nvPr/>
        </p:nvSpPr>
        <p:spPr>
          <a:xfrm>
            <a:off x="48768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Error"/>
          <p:cNvSpPr/>
          <p:nvPr/>
        </p:nvSpPr>
        <p:spPr>
          <a:xfrm>
            <a:off x="4267200" y="320357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Error"/>
          <p:cNvSpPr/>
          <p:nvPr/>
        </p:nvSpPr>
        <p:spPr>
          <a:xfrm>
            <a:off x="365760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Error"/>
          <p:cNvSpPr/>
          <p:nvPr/>
        </p:nvSpPr>
        <p:spPr>
          <a:xfrm>
            <a:off x="3657600" y="3197225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Error"/>
          <p:cNvSpPr/>
          <p:nvPr/>
        </p:nvSpPr>
        <p:spPr>
          <a:xfrm>
            <a:off x="2419350" y="1976438"/>
            <a:ext cx="609600" cy="609600"/>
          </a:xfrm>
          <a:prstGeom prst="mathMultiply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Victim"/>
          <p:cNvSpPr/>
          <p:nvPr/>
        </p:nvSpPr>
        <p:spPr>
          <a:xfrm>
            <a:off x="1828800" y="3200400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2" name="Victim"/>
          <p:cNvSpPr/>
          <p:nvPr/>
        </p:nvSpPr>
        <p:spPr>
          <a:xfrm>
            <a:off x="1828800" y="1982788"/>
            <a:ext cx="3657600" cy="609600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Victim Row</a:t>
            </a:r>
          </a:p>
        </p:txBody>
      </p:sp>
      <p:sp>
        <p:nvSpPr>
          <p:cNvPr id="33" name="Aggressor"/>
          <p:cNvSpPr/>
          <p:nvPr/>
        </p:nvSpPr>
        <p:spPr>
          <a:xfrm>
            <a:off x="1828800" y="2590800"/>
            <a:ext cx="3657600" cy="60960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Hammered Row</a:t>
            </a:r>
          </a:p>
        </p:txBody>
      </p:sp>
      <p:sp>
        <p:nvSpPr>
          <p:cNvPr id="34" name="Punchline"/>
          <p:cNvSpPr txBox="1"/>
          <p:nvPr/>
        </p:nvSpPr>
        <p:spPr>
          <a:xfrm>
            <a:off x="395288" y="4953000"/>
            <a:ext cx="8359775" cy="1143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Repeatedly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reading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a row enough times (before memory gets refreshed) induces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disturbance errors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adjacent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rows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 in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most real DRAM chips you can buy today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ＭＳ Ｐゴシック" charset="0"/>
              <a:cs typeface="ＭＳ Ｐゴシック" charset="0"/>
            </a:endParaRPr>
          </a:p>
        </p:txBody>
      </p:sp>
      <p:sp>
        <p:nvSpPr>
          <p:cNvPr id="35" name="Opened"/>
          <p:cNvSpPr txBox="1"/>
          <p:nvPr/>
        </p:nvSpPr>
        <p:spPr>
          <a:xfrm>
            <a:off x="3124200" y="2671763"/>
            <a:ext cx="2209800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Opened</a:t>
            </a:r>
          </a:p>
        </p:txBody>
      </p:sp>
      <p:sp>
        <p:nvSpPr>
          <p:cNvPr id="28" name="Closed"/>
          <p:cNvSpPr txBox="1"/>
          <p:nvPr/>
        </p:nvSpPr>
        <p:spPr>
          <a:xfrm>
            <a:off x="3133725" y="2671763"/>
            <a:ext cx="2200275" cy="4572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ＭＳ Ｐゴシック" charset="0"/>
                <a:cs typeface="ＭＳ Ｐゴシック" charset="0"/>
              </a:rPr>
              <a:t>Closed</a:t>
            </a:r>
          </a:p>
        </p:txBody>
      </p:sp>
      <p:sp>
        <p:nvSpPr>
          <p:cNvPr id="239642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3EFCF5-C8B9-AF45-B0E3-7DB4F7D988EA}" type="slidenum"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mbria Math" charset="0"/>
                <a:ea typeface="ＭＳ Ｐゴシック" charset="0"/>
                <a:cs typeface="Cambria Math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 Math" charset="0"/>
              <a:ea typeface="ＭＳ Ｐゴシック" charset="0"/>
              <a:cs typeface="Cambria Math" charset="0"/>
            </a:endParaRPr>
          </a:p>
        </p:txBody>
      </p:sp>
      <p:sp>
        <p:nvSpPr>
          <p:cNvPr id="239643" name="Title 1"/>
          <p:cNvSpPr>
            <a:spLocks noGrp="1"/>
          </p:cNvSpPr>
          <p:nvPr>
            <p:ph type="title"/>
          </p:nvPr>
        </p:nvSpPr>
        <p:spPr>
          <a:xfrm>
            <a:off x="228600" y="-14288"/>
            <a:ext cx="8915400" cy="1066801"/>
          </a:xfrm>
        </p:spPr>
        <p:txBody>
          <a:bodyPr/>
          <a:lstStyle/>
          <a:p>
            <a:r>
              <a:rPr lang="en-US" sz="3600" b="0" dirty="0">
                <a:solidFill>
                  <a:schemeClr val="accent6">
                    <a:lumMod val="50000"/>
                  </a:schemeClr>
                </a:solidFill>
                <a:latin typeface="Garamond" charset="0"/>
              </a:rPr>
              <a:t>Modern DRAM is Prone to Disturbance Errors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7950" y="6239053"/>
            <a:ext cx="8568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  <a:hlinkClick r:id="rId3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,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rPr>
              <a:t>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297671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7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5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8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7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6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7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0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0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7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7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8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7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2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2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1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9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7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1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7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mph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7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6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7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mph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0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2" grpId="0"/>
      <p:bldP spid="22" grpId="1"/>
      <p:bldP spid="22" grpId="2"/>
      <p:bldP spid="22" grpId="3"/>
      <p:bldP spid="22" grpId="4"/>
      <p:bldP spid="22" grpId="5"/>
      <p:bldP spid="22" grpId="6"/>
      <p:bldP spid="22" grpId="7"/>
      <p:bldP spid="22" grpId="8"/>
      <p:bldP spid="22" grpId="9"/>
      <p:bldP spid="22" grpId="10"/>
      <p:bldP spid="22" grpId="11"/>
      <p:bldP spid="22" grpId="12"/>
      <p:bldP spid="31" grpId="0" animBg="1"/>
      <p:bldP spid="32" grpId="0" animBg="1"/>
      <p:bldP spid="33" grpId="0" animBg="1"/>
      <p:bldP spid="34" grpId="0"/>
      <p:bldP spid="35" grpId="0"/>
      <p:bldP spid="35" grpId="1"/>
      <p:bldP spid="28" grpId="0"/>
      <p:bldP spid="28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5" name="YArrow"/>
          <p:cNvCxnSpPr>
            <a:stCxn id="57" idx="3"/>
            <a:endCxn id="61" idx="1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8" name="XArrow"/>
          <p:cNvCxnSpPr>
            <a:stCxn id="59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1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2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3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4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5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810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Slide Number Placeholder 5">
            <a:extLst>
              <a:ext uri="{FF2B5EF4-FFF2-40B4-BE49-F238E27FC236}">
                <a16:creationId xmlns:a16="http://schemas.microsoft.com/office/drawing/2014/main" id="{E43E6007-C73B-6647-AD16-CE180834C9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218171D-291F-A049-9604-A2FA223C7A9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60770" name="Rectangle 2">
            <a:extLst>
              <a:ext uri="{FF2B5EF4-FFF2-40B4-BE49-F238E27FC236}">
                <a16:creationId xmlns:a16="http://schemas.microsoft.com/office/drawing/2014/main" id="{A9EDF567-69E9-0F43-A5A1-905A8626CC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 System with Virtual Memory (Page based)</a:t>
            </a:r>
          </a:p>
        </p:txBody>
      </p:sp>
      <p:sp>
        <p:nvSpPr>
          <p:cNvPr id="160771" name="Rectangle 3">
            <a:extLst>
              <a:ext uri="{FF2B5EF4-FFF2-40B4-BE49-F238E27FC236}">
                <a16:creationId xmlns:a16="http://schemas.microsoft.com/office/drawing/2014/main" id="{86C3D86F-41C0-4142-9493-71FF949E59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610600" cy="54864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Address Translation</a:t>
            </a:r>
            <a:r>
              <a:rPr lang="en-US" altLang="en-US" sz="2000" dirty="0">
                <a:ea typeface="ＭＳ Ｐゴシック" panose="020B0600070205080204" pitchFamily="34" charset="-128"/>
              </a:rPr>
              <a:t>: The hardware converts virtual addresses into physical addresses via an OS-managed lookup table (page table)</a:t>
            </a:r>
          </a:p>
        </p:txBody>
      </p:sp>
      <p:grpSp>
        <p:nvGrpSpPr>
          <p:cNvPr id="160772" name="Group 5">
            <a:extLst>
              <a:ext uri="{FF2B5EF4-FFF2-40B4-BE49-F238E27FC236}">
                <a16:creationId xmlns:a16="http://schemas.microsoft.com/office/drawing/2014/main" id="{8CADB16E-9AB5-3A4D-AF86-2144BAA270BF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2895600"/>
            <a:ext cx="1143000" cy="1066800"/>
            <a:chOff x="1488" y="1872"/>
            <a:chExt cx="720" cy="672"/>
          </a:xfrm>
        </p:grpSpPr>
        <p:sp>
          <p:nvSpPr>
            <p:cNvPr id="100" name="AutoShape 7">
              <a:extLst>
                <a:ext uri="{FF2B5EF4-FFF2-40B4-BE49-F238E27FC236}">
                  <a16:creationId xmlns:a16="http://schemas.microsoft.com/office/drawing/2014/main" id="{9BFFCFB3-49EF-C446-AD72-16357E045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872"/>
              <a:ext cx="720" cy="672"/>
            </a:xfrm>
            <a:prstGeom prst="roundRect">
              <a:avLst>
                <a:gd name="adj" fmla="val 38986"/>
              </a:avLst>
            </a:prstGeom>
            <a:solidFill>
              <a:srgbClr val="33CCCC"/>
            </a:solidFill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1" name="Text Box 8">
              <a:extLst>
                <a:ext uri="{FF2B5EF4-FFF2-40B4-BE49-F238E27FC236}">
                  <a16:creationId xmlns:a16="http://schemas.microsoft.com/office/drawing/2014/main" id="{172E2875-9B5E-7A4E-A739-36E1BBF36B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064"/>
              <a:ext cx="452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sz="2000" b="1" dirty="0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CPU</a:t>
              </a:r>
            </a:p>
          </p:txBody>
        </p:sp>
      </p:grpSp>
      <p:grpSp>
        <p:nvGrpSpPr>
          <p:cNvPr id="160773" name="Group 9">
            <a:extLst>
              <a:ext uri="{FF2B5EF4-FFF2-40B4-BE49-F238E27FC236}">
                <a16:creationId xmlns:a16="http://schemas.microsoft.com/office/drawing/2014/main" id="{93741EDD-C5D4-1448-AF2E-02B2BB771791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1524000"/>
            <a:ext cx="1752600" cy="3352800"/>
            <a:chOff x="3024" y="1248"/>
            <a:chExt cx="1104" cy="2112"/>
          </a:xfrm>
        </p:grpSpPr>
        <p:sp>
          <p:nvSpPr>
            <p:cNvPr id="103" name="Rectangle 10">
              <a:extLst>
                <a:ext uri="{FF2B5EF4-FFF2-40B4-BE49-F238E27FC236}">
                  <a16:creationId xmlns:a16="http://schemas.microsoft.com/office/drawing/2014/main" id="{FF06AB7E-46AA-AF45-B7CA-D752F5A0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296"/>
              <a:ext cx="1056" cy="2064"/>
            </a:xfrm>
            <a:prstGeom prst="rect">
              <a:avLst/>
            </a:prstGeom>
            <a:solidFill>
              <a:srgbClr val="000099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4" name="Rectangle 11">
              <a:extLst>
                <a:ext uri="{FF2B5EF4-FFF2-40B4-BE49-F238E27FC236}">
                  <a16:creationId xmlns:a16="http://schemas.microsoft.com/office/drawing/2014/main" id="{760D4F74-23D2-BD48-BD54-A3914B0A9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248"/>
              <a:ext cx="1056" cy="2064"/>
            </a:xfrm>
            <a:prstGeom prst="rect">
              <a:avLst/>
            </a:prstGeom>
            <a:solidFill>
              <a:srgbClr val="33CCCC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60817" name="Group 12">
              <a:extLst>
                <a:ext uri="{FF2B5EF4-FFF2-40B4-BE49-F238E27FC236}">
                  <a16:creationId xmlns:a16="http://schemas.microsoft.com/office/drawing/2014/main" id="{6EE79385-D339-8549-8F24-ED7EF5BBF6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1344"/>
              <a:ext cx="576" cy="1872"/>
              <a:chOff x="3360" y="1344"/>
              <a:chExt cx="576" cy="1872"/>
            </a:xfrm>
          </p:grpSpPr>
          <p:sp>
            <p:nvSpPr>
              <p:cNvPr id="109" name="Rectangle 13">
                <a:extLst>
                  <a:ext uri="{FF2B5EF4-FFF2-40B4-BE49-F238E27FC236}">
                    <a16:creationId xmlns:a16="http://schemas.microsoft.com/office/drawing/2014/main" id="{61A937DD-C64E-F54E-997B-C048D6747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34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0" name="Rectangle 14">
                <a:extLst>
                  <a:ext uri="{FF2B5EF4-FFF2-40B4-BE49-F238E27FC236}">
                    <a16:creationId xmlns:a16="http://schemas.microsoft.com/office/drawing/2014/main" id="{652A278C-C548-884C-A529-5A9C790FFB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48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1" name="Rectangle 15">
                <a:extLst>
                  <a:ext uri="{FF2B5EF4-FFF2-40B4-BE49-F238E27FC236}">
                    <a16:creationId xmlns:a16="http://schemas.microsoft.com/office/drawing/2014/main" id="{3A16FC74-B589-2B40-928C-54FBBF4BDD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63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2" name="Rectangle 16">
                <a:extLst>
                  <a:ext uri="{FF2B5EF4-FFF2-40B4-BE49-F238E27FC236}">
                    <a16:creationId xmlns:a16="http://schemas.microsoft.com/office/drawing/2014/main" id="{968E0B14-DEFF-4B4C-B8C4-9F12D2AF97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77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3" name="Rectangle 17">
                <a:extLst>
                  <a:ext uri="{FF2B5EF4-FFF2-40B4-BE49-F238E27FC236}">
                    <a16:creationId xmlns:a16="http://schemas.microsoft.com/office/drawing/2014/main" id="{90CAE5E3-201F-F746-8ADE-F03F8490F1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192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4" name="Rectangle 18">
                <a:extLst>
                  <a:ext uri="{FF2B5EF4-FFF2-40B4-BE49-F238E27FC236}">
                    <a16:creationId xmlns:a16="http://schemas.microsoft.com/office/drawing/2014/main" id="{94EB1844-91BF-F947-A8B4-50DF2DA8C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20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5" name="Rectangle 19">
                <a:extLst>
                  <a:ext uri="{FF2B5EF4-FFF2-40B4-BE49-F238E27FC236}">
                    <a16:creationId xmlns:a16="http://schemas.microsoft.com/office/drawing/2014/main" id="{8230882C-FCAC-F34E-8766-86AA231639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06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6" name="Rectangle 20">
                <a:extLst>
                  <a:ext uri="{FF2B5EF4-FFF2-40B4-BE49-F238E27FC236}">
                    <a16:creationId xmlns:a16="http://schemas.microsoft.com/office/drawing/2014/main" id="{CB9EAD1E-DA42-1242-AE8C-CE00475A6A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7" name="Rectangle 21">
                <a:extLst>
                  <a:ext uri="{FF2B5EF4-FFF2-40B4-BE49-F238E27FC236}">
                    <a16:creationId xmlns:a16="http://schemas.microsoft.com/office/drawing/2014/main" id="{757FDFA2-362B-8B41-9F9D-5801D09F5B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496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8" name="Rectangle 22">
                <a:extLst>
                  <a:ext uri="{FF2B5EF4-FFF2-40B4-BE49-F238E27FC236}">
                    <a16:creationId xmlns:a16="http://schemas.microsoft.com/office/drawing/2014/main" id="{2375741D-DAB0-8948-9068-0157C359CF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19" name="Rectangle 23">
                <a:extLst>
                  <a:ext uri="{FF2B5EF4-FFF2-40B4-BE49-F238E27FC236}">
                    <a16:creationId xmlns:a16="http://schemas.microsoft.com/office/drawing/2014/main" id="{99547AD2-B9EB-B147-A4F2-D5B1C4792C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784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20" name="Rectangle 24">
                <a:extLst>
                  <a:ext uri="{FF2B5EF4-FFF2-40B4-BE49-F238E27FC236}">
                    <a16:creationId xmlns:a16="http://schemas.microsoft.com/office/drawing/2014/main" id="{1C52A2FF-8EBF-F344-8CBE-C9D605F07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3072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21" name="Rectangle 25">
                <a:extLst>
                  <a:ext uri="{FF2B5EF4-FFF2-40B4-BE49-F238E27FC236}">
                    <a16:creationId xmlns:a16="http://schemas.microsoft.com/office/drawing/2014/main" id="{19733C72-94AA-764E-AC19-3851BEEE2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" y="2928"/>
                <a:ext cx="576" cy="14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66"/>
                </a:solidFill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  <p:sp>
          <p:nvSpPr>
            <p:cNvPr id="106" name="Text Box 26">
              <a:extLst>
                <a:ext uri="{FF2B5EF4-FFF2-40B4-BE49-F238E27FC236}">
                  <a16:creationId xmlns:a16="http://schemas.microsoft.com/office/drawing/2014/main" id="{3DBF5802-9E36-954B-9E2F-E43CD4D721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1296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0: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7" name="Text Box 27">
              <a:extLst>
                <a:ext uri="{FF2B5EF4-FFF2-40B4-BE49-F238E27FC236}">
                  <a16:creationId xmlns:a16="http://schemas.microsoft.com/office/drawing/2014/main" id="{F31D7F87-A803-B34E-AA5A-FFA3A1C2F8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1440"/>
              <a:ext cx="242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08" name="Text Box 28">
              <a:extLst>
                <a:ext uri="{FF2B5EF4-FFF2-40B4-BE49-F238E27FC236}">
                  <a16:creationId xmlns:a16="http://schemas.microsoft.com/office/drawing/2014/main" id="{48F96F54-D252-334D-A549-5F6DE9BE9B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3024"/>
              <a:ext cx="394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b="1">
                  <a:solidFill>
                    <a:srgbClr val="003300"/>
                  </a:solidFill>
                  <a:latin typeface="Helvetica" pitchFamily="34" charset="0"/>
                  <a:ea typeface="+mn-ea"/>
                </a:rPr>
                <a:t>N-1:</a:t>
              </a:r>
              <a:endParaRPr lang="en-US" sz="2400" b="1">
                <a:solidFill>
                  <a:srgbClr val="003300"/>
                </a:solidFill>
                <a:latin typeface="Helvetica" pitchFamily="34" charset="0"/>
                <a:ea typeface="+mn-ea"/>
              </a:endParaRPr>
            </a:p>
          </p:txBody>
        </p:sp>
      </p:grpSp>
      <p:sp>
        <p:nvSpPr>
          <p:cNvPr id="122" name="Text Box 29">
            <a:extLst>
              <a:ext uri="{FF2B5EF4-FFF2-40B4-BE49-F238E27FC236}">
                <a16:creationId xmlns:a16="http://schemas.microsoft.com/office/drawing/2014/main" id="{2A0D402D-DC84-1841-9751-75084C824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1143000"/>
            <a:ext cx="10572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Memory</a:t>
            </a:r>
          </a:p>
        </p:txBody>
      </p:sp>
      <p:sp>
        <p:nvSpPr>
          <p:cNvPr id="123" name="Rectangle 30">
            <a:extLst>
              <a:ext uri="{FF2B5EF4-FFF2-40B4-BE49-F238E27FC236}">
                <a16:creationId xmlns:a16="http://schemas.microsoft.com/office/drawing/2014/main" id="{6294B643-AAF8-2F48-B0A5-06A083787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2362200"/>
            <a:ext cx="1219200" cy="2362200"/>
          </a:xfrm>
          <a:prstGeom prst="rect">
            <a:avLst/>
          </a:prstGeom>
          <a:solidFill>
            <a:srgbClr val="000099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24" name="Rectangle 31">
            <a:extLst>
              <a:ext uri="{FF2B5EF4-FFF2-40B4-BE49-F238E27FC236}">
                <a16:creationId xmlns:a16="http://schemas.microsoft.com/office/drawing/2014/main" id="{40632648-696B-FE47-9A82-DBBF566EB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2286000"/>
            <a:ext cx="1219200" cy="2362200"/>
          </a:xfrm>
          <a:prstGeom prst="rect">
            <a:avLst/>
          </a:prstGeom>
          <a:solidFill>
            <a:srgbClr val="33CCCC"/>
          </a:solidFill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grpSp>
        <p:nvGrpSpPr>
          <p:cNvPr id="160777" name="Group 32">
            <a:extLst>
              <a:ext uri="{FF2B5EF4-FFF2-40B4-BE49-F238E27FC236}">
                <a16:creationId xmlns:a16="http://schemas.microsoft.com/office/drawing/2014/main" id="{798396DC-6804-7D4D-A559-683B8596D9E6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2438400"/>
            <a:ext cx="533400" cy="2057400"/>
            <a:chOff x="2688" y="1584"/>
            <a:chExt cx="576" cy="1296"/>
          </a:xfrm>
        </p:grpSpPr>
        <p:sp>
          <p:nvSpPr>
            <p:cNvPr id="126" name="Rectangle 33">
              <a:extLst>
                <a:ext uri="{FF2B5EF4-FFF2-40B4-BE49-F238E27FC236}">
                  <a16:creationId xmlns:a16="http://schemas.microsoft.com/office/drawing/2014/main" id="{272F250D-D828-D24A-A3DF-4212C5A98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584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7" name="Rectangle 34">
              <a:extLst>
                <a:ext uri="{FF2B5EF4-FFF2-40B4-BE49-F238E27FC236}">
                  <a16:creationId xmlns:a16="http://schemas.microsoft.com/office/drawing/2014/main" id="{B2280710-6706-494A-A50D-7CB3D5263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728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8" name="Rectangle 35">
              <a:extLst>
                <a:ext uri="{FF2B5EF4-FFF2-40B4-BE49-F238E27FC236}">
                  <a16:creationId xmlns:a16="http://schemas.microsoft.com/office/drawing/2014/main" id="{CD63382A-A379-7D4C-8D54-5CA900328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872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29" name="Rectangle 36">
              <a:extLst>
                <a:ext uri="{FF2B5EF4-FFF2-40B4-BE49-F238E27FC236}">
                  <a16:creationId xmlns:a16="http://schemas.microsoft.com/office/drawing/2014/main" id="{3D0210EE-673D-2642-ABA8-C122E3A72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016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0" name="Rectangle 37">
              <a:extLst>
                <a:ext uri="{FF2B5EF4-FFF2-40B4-BE49-F238E27FC236}">
                  <a16:creationId xmlns:a16="http://schemas.microsoft.com/office/drawing/2014/main" id="{69F3383F-2345-9E4F-9612-7536910E5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160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1" name="Rectangle 38">
              <a:extLst>
                <a:ext uri="{FF2B5EF4-FFF2-40B4-BE49-F238E27FC236}">
                  <a16:creationId xmlns:a16="http://schemas.microsoft.com/office/drawing/2014/main" id="{879E4D7B-CA06-E44F-80E2-BC7EEFF23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448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2" name="Rectangle 39">
              <a:extLst>
                <a:ext uri="{FF2B5EF4-FFF2-40B4-BE49-F238E27FC236}">
                  <a16:creationId xmlns:a16="http://schemas.microsoft.com/office/drawing/2014/main" id="{72D412BB-BFA1-E145-930B-C6804B4743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304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3" name="Rectangle 40">
              <a:extLst>
                <a:ext uri="{FF2B5EF4-FFF2-40B4-BE49-F238E27FC236}">
                  <a16:creationId xmlns:a16="http://schemas.microsoft.com/office/drawing/2014/main" id="{643A25CE-C573-EE4A-83F9-B41B24ED37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592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34" name="Rectangle 41">
              <a:extLst>
                <a:ext uri="{FF2B5EF4-FFF2-40B4-BE49-F238E27FC236}">
                  <a16:creationId xmlns:a16="http://schemas.microsoft.com/office/drawing/2014/main" id="{A72B2992-B3C8-8D4D-8D16-A06B25A7D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736"/>
              <a:ext cx="576" cy="1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sp>
        <p:nvSpPr>
          <p:cNvPr id="135" name="Text Box 42">
            <a:extLst>
              <a:ext uri="{FF2B5EF4-FFF2-40B4-BE49-F238E27FC236}">
                <a16:creationId xmlns:a16="http://schemas.microsoft.com/office/drawing/2014/main" id="{6386E73A-43F0-264F-A121-64169D4FB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362200"/>
            <a:ext cx="3841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0: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38" name="Text Box 43">
            <a:extLst>
              <a:ext uri="{FF2B5EF4-FFF2-40B4-BE49-F238E27FC236}">
                <a16:creationId xmlns:a16="http://schemas.microsoft.com/office/drawing/2014/main" id="{EF7FA135-2A3C-2D43-A1C1-86D672DF1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590800"/>
            <a:ext cx="3841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1: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48" name="Text Box 44">
            <a:extLst>
              <a:ext uri="{FF2B5EF4-FFF2-40B4-BE49-F238E27FC236}">
                <a16:creationId xmlns:a16="http://schemas.microsoft.com/office/drawing/2014/main" id="{A5C8D6EE-32E0-0F48-822E-12A8D3A48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4191000"/>
            <a:ext cx="6127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P-1: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49" name="Text Box 45">
            <a:extLst>
              <a:ext uri="{FF2B5EF4-FFF2-40B4-BE49-F238E27FC236}">
                <a16:creationId xmlns:a16="http://schemas.microsoft.com/office/drawing/2014/main" id="{EA250CFB-F2E7-C64F-9C60-4FD93AD46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25" y="1873250"/>
            <a:ext cx="13874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Page Table</a:t>
            </a:r>
          </a:p>
        </p:txBody>
      </p:sp>
      <p:sp>
        <p:nvSpPr>
          <p:cNvPr id="150" name="Line 46">
            <a:extLst>
              <a:ext uri="{FF2B5EF4-FFF2-40B4-BE49-F238E27FC236}">
                <a16:creationId xmlns:a16="http://schemas.microsoft.com/office/drawing/2014/main" id="{53824555-3F6A-5A47-BBA8-1B4A82B3EF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86000" y="3048000"/>
            <a:ext cx="1676400" cy="2286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1" name="Oval 47">
            <a:extLst>
              <a:ext uri="{FF2B5EF4-FFF2-40B4-BE49-F238E27FC236}">
                <a16:creationId xmlns:a16="http://schemas.microsoft.com/office/drawing/2014/main" id="{324BBF0C-F967-D44A-A6F4-C692ADDB2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1950" y="2924175"/>
            <a:ext cx="152400" cy="15240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2" name="Oval 48">
            <a:extLst>
              <a:ext uri="{FF2B5EF4-FFF2-40B4-BE49-F238E27FC236}">
                <a16:creationId xmlns:a16="http://schemas.microsoft.com/office/drawing/2014/main" id="{9DE4B6C9-16D8-DD49-9A89-8B638A62D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475" y="3848100"/>
            <a:ext cx="152400" cy="15240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3" name="Line 49">
            <a:extLst>
              <a:ext uri="{FF2B5EF4-FFF2-40B4-BE49-F238E27FC236}">
                <a16:creationId xmlns:a16="http://schemas.microsoft.com/office/drawing/2014/main" id="{0A3620C0-62FE-C340-BF7E-38EBEE0B1CA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7675" y="3009900"/>
            <a:ext cx="2486025" cy="8636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4" name="Line 50">
            <a:extLst>
              <a:ext uri="{FF2B5EF4-FFF2-40B4-BE49-F238E27FC236}">
                <a16:creationId xmlns:a16="http://schemas.microsoft.com/office/drawing/2014/main" id="{A314EA0E-EF25-B34B-9E53-B128FFA5A9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67200" y="2743200"/>
            <a:ext cx="2514600" cy="11430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55" name="Line 51">
            <a:extLst>
              <a:ext uri="{FF2B5EF4-FFF2-40B4-BE49-F238E27FC236}">
                <a16:creationId xmlns:a16="http://schemas.microsoft.com/office/drawing/2014/main" id="{7F7B9CB6-608A-EF4A-972D-63D63DF7527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86000" y="3581400"/>
            <a:ext cx="1676400" cy="30480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 type="triangle" w="med" len="med"/>
            <a:tailEnd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grpSp>
        <p:nvGrpSpPr>
          <p:cNvPr id="160788" name="Group 52">
            <a:extLst>
              <a:ext uri="{FF2B5EF4-FFF2-40B4-BE49-F238E27FC236}">
                <a16:creationId xmlns:a16="http://schemas.microsoft.com/office/drawing/2014/main" id="{DF3CF314-8E17-524F-B122-A6028FF874A6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4038600"/>
            <a:ext cx="533400" cy="228600"/>
            <a:chOff x="2496" y="2688"/>
            <a:chExt cx="336" cy="144"/>
          </a:xfrm>
        </p:grpSpPr>
        <p:sp>
          <p:nvSpPr>
            <p:cNvPr id="158" name="Line 53">
              <a:extLst>
                <a:ext uri="{FF2B5EF4-FFF2-40B4-BE49-F238E27FC236}">
                  <a16:creationId xmlns:a16="http://schemas.microsoft.com/office/drawing/2014/main" id="{F411701B-4770-EB48-A12F-B6968CE128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59" name="Line 54">
              <a:extLst>
                <a:ext uri="{FF2B5EF4-FFF2-40B4-BE49-F238E27FC236}">
                  <a16:creationId xmlns:a16="http://schemas.microsoft.com/office/drawing/2014/main" id="{CD73FDAF-CCE8-8142-BC6A-CF30658ECC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grpSp>
        <p:nvGrpSpPr>
          <p:cNvPr id="160789" name="Group 55">
            <a:extLst>
              <a:ext uri="{FF2B5EF4-FFF2-40B4-BE49-F238E27FC236}">
                <a16:creationId xmlns:a16="http://schemas.microsoft.com/office/drawing/2014/main" id="{8067EC77-1AE9-8048-BC56-705BA4101B80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3352800"/>
            <a:ext cx="533400" cy="228600"/>
            <a:chOff x="2496" y="2688"/>
            <a:chExt cx="336" cy="144"/>
          </a:xfrm>
        </p:grpSpPr>
        <p:sp>
          <p:nvSpPr>
            <p:cNvPr id="162" name="Line 56">
              <a:extLst>
                <a:ext uri="{FF2B5EF4-FFF2-40B4-BE49-F238E27FC236}">
                  <a16:creationId xmlns:a16="http://schemas.microsoft.com/office/drawing/2014/main" id="{8C36890A-FD85-7D4B-8F9F-45E32AFBAA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63" name="Line 57">
              <a:extLst>
                <a:ext uri="{FF2B5EF4-FFF2-40B4-BE49-F238E27FC236}">
                  <a16:creationId xmlns:a16="http://schemas.microsoft.com/office/drawing/2014/main" id="{C3589F82-FDE9-F94F-837C-885E3F57BD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96" y="2688"/>
              <a:ext cx="336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90487" tIns="44450" rIns="90487" bIns="4445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</p:grpSp>
      <p:grpSp>
        <p:nvGrpSpPr>
          <p:cNvPr id="160790" name="Group 58">
            <a:extLst>
              <a:ext uri="{FF2B5EF4-FFF2-40B4-BE49-F238E27FC236}">
                <a16:creationId xmlns:a16="http://schemas.microsoft.com/office/drawing/2014/main" id="{668D4519-6E5B-8348-BEAB-C17D764BCB88}"/>
              </a:ext>
            </a:extLst>
          </p:cNvPr>
          <p:cNvGrpSpPr>
            <a:grpSpLocks/>
          </p:cNvGrpSpPr>
          <p:nvPr/>
        </p:nvGrpSpPr>
        <p:grpSpPr bwMode="auto">
          <a:xfrm>
            <a:off x="4800600" y="4800600"/>
            <a:ext cx="1295400" cy="666750"/>
            <a:chOff x="2592" y="3264"/>
            <a:chExt cx="816" cy="420"/>
          </a:xfrm>
        </p:grpSpPr>
        <p:sp>
          <p:nvSpPr>
            <p:cNvPr id="165" name="Rectangle 59">
              <a:extLst>
                <a:ext uri="{FF2B5EF4-FFF2-40B4-BE49-F238E27FC236}">
                  <a16:creationId xmlns:a16="http://schemas.microsoft.com/office/drawing/2014/main" id="{B1FC6EF1-05BF-0D4A-BA3C-781E20F5D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3360"/>
              <a:ext cx="816" cy="240"/>
            </a:xfrm>
            <a:prstGeom prst="rect">
              <a:avLst/>
            </a:prstGeom>
            <a:solidFill>
              <a:srgbClr val="33CCCC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en-US" sz="1400" b="1">
                <a:solidFill>
                  <a:srgbClr val="000066"/>
                </a:solidFill>
                <a:latin typeface="Helvetica" pitchFamily="34" charset="0"/>
                <a:ea typeface="+mn-ea"/>
              </a:endParaRPr>
            </a:p>
          </p:txBody>
        </p:sp>
        <p:grpSp>
          <p:nvGrpSpPr>
            <p:cNvPr id="160797" name="Group 60">
              <a:extLst>
                <a:ext uri="{FF2B5EF4-FFF2-40B4-BE49-F238E27FC236}">
                  <a16:creationId xmlns:a16="http://schemas.microsoft.com/office/drawing/2014/main" id="{16B00941-67B8-1E43-9ACA-E9EE294E03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3264"/>
              <a:ext cx="816" cy="420"/>
              <a:chOff x="2592" y="3264"/>
              <a:chExt cx="816" cy="420"/>
            </a:xfrm>
          </p:grpSpPr>
          <p:sp>
            <p:nvSpPr>
              <p:cNvPr id="167" name="Oval 61">
                <a:extLst>
                  <a:ext uri="{FF2B5EF4-FFF2-40B4-BE49-F238E27FC236}">
                    <a16:creationId xmlns:a16="http://schemas.microsoft.com/office/drawing/2014/main" id="{CA66DF46-71D8-B14E-8F05-FB0542C1D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2" y="3264"/>
                <a:ext cx="816" cy="192"/>
              </a:xfrm>
              <a:prstGeom prst="ellipse">
                <a:avLst/>
              </a:prstGeom>
              <a:solidFill>
                <a:srgbClr val="33CCCC"/>
              </a:solidFill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8" name="Line 62">
                <a:extLst>
                  <a:ext uri="{FF2B5EF4-FFF2-40B4-BE49-F238E27FC236}">
                    <a16:creationId xmlns:a16="http://schemas.microsoft.com/office/drawing/2014/main" id="{7443F563-67D1-5E45-BD9E-9EF5A2003A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3360"/>
                <a:ext cx="0" cy="240"/>
              </a:xfrm>
              <a:prstGeom prst="line">
                <a:avLst/>
              </a:prstGeom>
              <a:noFill/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69" name="Line 63">
                <a:extLst>
                  <a:ext uri="{FF2B5EF4-FFF2-40B4-BE49-F238E27FC236}">
                    <a16:creationId xmlns:a16="http://schemas.microsoft.com/office/drawing/2014/main" id="{7347AF23-6765-D649-9840-2659BCD3AC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8" y="3360"/>
                <a:ext cx="0" cy="240"/>
              </a:xfrm>
              <a:prstGeom prst="line">
                <a:avLst/>
              </a:prstGeom>
              <a:noFill/>
              <a:ln w="19050">
                <a:solidFill>
                  <a:srgbClr val="0000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  <p:sp>
            <p:nvSpPr>
              <p:cNvPr id="170" name="Freeform 64">
                <a:extLst>
                  <a:ext uri="{FF2B5EF4-FFF2-40B4-BE49-F238E27FC236}">
                    <a16:creationId xmlns:a16="http://schemas.microsoft.com/office/drawing/2014/main" id="{28C804D9-B163-6741-94CD-E26CDCE25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3600"/>
                <a:ext cx="816" cy="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0" y="60"/>
                  </a:cxn>
                  <a:cxn ang="0">
                    <a:pos x="414" y="84"/>
                  </a:cxn>
                  <a:cxn ang="0">
                    <a:pos x="678" y="60"/>
                  </a:cxn>
                  <a:cxn ang="0">
                    <a:pos x="816" y="0"/>
                  </a:cxn>
                </a:cxnLst>
                <a:rect l="0" t="0" r="r" b="b"/>
                <a:pathLst>
                  <a:path w="816" h="84">
                    <a:moveTo>
                      <a:pt x="0" y="0"/>
                    </a:moveTo>
                    <a:cubicBezTo>
                      <a:pt x="25" y="10"/>
                      <a:pt x="81" y="46"/>
                      <a:pt x="150" y="60"/>
                    </a:cubicBezTo>
                    <a:cubicBezTo>
                      <a:pt x="219" y="74"/>
                      <a:pt x="326" y="84"/>
                      <a:pt x="414" y="84"/>
                    </a:cubicBezTo>
                    <a:cubicBezTo>
                      <a:pt x="502" y="84"/>
                      <a:pt x="611" y="74"/>
                      <a:pt x="678" y="60"/>
                    </a:cubicBezTo>
                    <a:cubicBezTo>
                      <a:pt x="745" y="46"/>
                      <a:pt x="787" y="12"/>
                      <a:pt x="816" y="0"/>
                    </a:cubicBezTo>
                  </a:path>
                </a:pathLst>
              </a:custGeom>
              <a:solidFill>
                <a:srgbClr val="33CCCC"/>
              </a:solidFill>
              <a:ln w="19050" cap="flat" cmpd="sng">
                <a:solidFill>
                  <a:srgbClr val="00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endParaRPr lang="en-US" sz="1400" b="1">
                  <a:solidFill>
                    <a:srgbClr val="000066"/>
                  </a:solidFill>
                  <a:latin typeface="Helvetica" pitchFamily="34" charset="0"/>
                  <a:ea typeface="+mn-ea"/>
                </a:endParaRPr>
              </a:p>
            </p:txBody>
          </p:sp>
        </p:grpSp>
      </p:grpSp>
      <p:sp>
        <p:nvSpPr>
          <p:cNvPr id="172" name="Text Box 65">
            <a:extLst>
              <a:ext uri="{FF2B5EF4-FFF2-40B4-BE49-F238E27FC236}">
                <a16:creationId xmlns:a16="http://schemas.microsoft.com/office/drawing/2014/main" id="{021E2443-565A-5F4F-9B60-CE71FF20C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5105400"/>
            <a:ext cx="66357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  <a:defRPr/>
            </a:pPr>
            <a:r>
              <a:rPr lang="en-US" b="1">
                <a:solidFill>
                  <a:srgbClr val="003300"/>
                </a:solidFill>
                <a:latin typeface="Helvetica" pitchFamily="34" charset="0"/>
                <a:ea typeface="+mn-ea"/>
              </a:rPr>
              <a:t>Disk</a:t>
            </a:r>
          </a:p>
        </p:txBody>
      </p:sp>
      <p:sp>
        <p:nvSpPr>
          <p:cNvPr id="173" name="Freeform 66">
            <a:extLst>
              <a:ext uri="{FF2B5EF4-FFF2-40B4-BE49-F238E27FC236}">
                <a16:creationId xmlns:a16="http://schemas.microsoft.com/office/drawing/2014/main" id="{0E36073F-A3A6-684C-ACD2-999E82845F20}"/>
              </a:ext>
            </a:extLst>
          </p:cNvPr>
          <p:cNvSpPr>
            <a:spLocks/>
          </p:cNvSpPr>
          <p:nvPr/>
        </p:nvSpPr>
        <p:spPr bwMode="auto">
          <a:xfrm>
            <a:off x="4238625" y="3476625"/>
            <a:ext cx="1296988" cy="1323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38100" cap="rnd" cmpd="sng">
            <a:solidFill>
              <a:srgbClr val="0000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4" name="Freeform 67">
            <a:extLst>
              <a:ext uri="{FF2B5EF4-FFF2-40B4-BE49-F238E27FC236}">
                <a16:creationId xmlns:a16="http://schemas.microsoft.com/office/drawing/2014/main" id="{113A1E36-BCC5-D84E-9798-7F00E36E3B9D}"/>
              </a:ext>
            </a:extLst>
          </p:cNvPr>
          <p:cNvSpPr>
            <a:spLocks/>
          </p:cNvSpPr>
          <p:nvPr/>
        </p:nvSpPr>
        <p:spPr bwMode="auto">
          <a:xfrm>
            <a:off x="4229100" y="4152900"/>
            <a:ext cx="1104900" cy="647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8" y="42"/>
              </a:cxn>
              <a:cxn ang="0">
                <a:pos x="630" y="198"/>
              </a:cxn>
              <a:cxn ang="0">
                <a:pos x="786" y="504"/>
              </a:cxn>
              <a:cxn ang="0">
                <a:pos x="816" y="834"/>
              </a:cxn>
            </a:cxnLst>
            <a:rect l="0" t="0" r="r" b="b"/>
            <a:pathLst>
              <a:path w="817" h="834">
                <a:moveTo>
                  <a:pt x="0" y="0"/>
                </a:moveTo>
                <a:cubicBezTo>
                  <a:pt x="58" y="7"/>
                  <a:pt x="243" y="9"/>
                  <a:pt x="348" y="42"/>
                </a:cubicBezTo>
                <a:cubicBezTo>
                  <a:pt x="453" y="75"/>
                  <a:pt x="557" y="121"/>
                  <a:pt x="630" y="198"/>
                </a:cubicBezTo>
                <a:cubicBezTo>
                  <a:pt x="703" y="275"/>
                  <a:pt x="755" y="398"/>
                  <a:pt x="786" y="504"/>
                </a:cubicBezTo>
                <a:cubicBezTo>
                  <a:pt x="817" y="610"/>
                  <a:pt x="810" y="765"/>
                  <a:pt x="816" y="834"/>
                </a:cubicBezTo>
              </a:path>
            </a:pathLst>
          </a:custGeom>
          <a:noFill/>
          <a:ln w="38100" cap="rnd" cmpd="sng">
            <a:solidFill>
              <a:srgbClr val="000000"/>
            </a:solidFill>
            <a:prstDash val="sysDot"/>
            <a:round/>
            <a:headEnd type="none" w="med" len="med"/>
            <a:tailEnd type="triangle" w="med" len="med"/>
          </a:ln>
          <a:effectLst/>
        </p:spPr>
        <p:txBody>
          <a:bodyPr wrap="none" lIns="90487" tIns="44450" rIns="90487" bIns="4445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en-US" sz="1400" b="1">
              <a:solidFill>
                <a:srgbClr val="000066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5" name="Text Box 68">
            <a:extLst>
              <a:ext uri="{FF2B5EF4-FFF2-40B4-BE49-F238E27FC236}">
                <a16:creationId xmlns:a16="http://schemas.microsoft.com/office/drawing/2014/main" id="{12C7B859-672A-4046-9053-69B38EC84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2133600"/>
            <a:ext cx="13493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b="1" i="1">
                <a:solidFill>
                  <a:srgbClr val="003300"/>
                </a:solidFill>
                <a:latin typeface="Helvetica" pitchFamily="34" charset="0"/>
                <a:ea typeface="+mn-ea"/>
              </a:rPr>
              <a:t>Virtual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b="1" i="1">
                <a:solidFill>
                  <a:srgbClr val="003300"/>
                </a:solidFill>
                <a:latin typeface="Helvetica" pitchFamily="34" charset="0"/>
                <a:ea typeface="+mn-ea"/>
              </a:rPr>
              <a:t>Addresses</a:t>
            </a:r>
            <a:endParaRPr lang="en-US" sz="2400" b="1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  <p:sp>
        <p:nvSpPr>
          <p:cNvPr id="176" name="Text Box 69">
            <a:extLst>
              <a:ext uri="{FF2B5EF4-FFF2-40B4-BE49-F238E27FC236}">
                <a16:creationId xmlns:a16="http://schemas.microsoft.com/office/drawing/2014/main" id="{41FA8494-8B14-2044-9685-6FB97FC3C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2209800"/>
            <a:ext cx="13493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b="1" i="1" dirty="0">
                <a:solidFill>
                  <a:srgbClr val="003300"/>
                </a:solidFill>
                <a:latin typeface="Helvetica" pitchFamily="34" charset="0"/>
                <a:ea typeface="+mn-ea"/>
              </a:rPr>
              <a:t>Physical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b="1" i="1" dirty="0">
                <a:solidFill>
                  <a:srgbClr val="003300"/>
                </a:solidFill>
                <a:latin typeface="Helvetica" pitchFamily="34" charset="0"/>
                <a:ea typeface="+mn-ea"/>
              </a:rPr>
              <a:t>Addresses</a:t>
            </a:r>
            <a:endParaRPr lang="en-US" sz="2400" b="1" dirty="0">
              <a:solidFill>
                <a:srgbClr val="003300"/>
              </a:solidFill>
              <a:latin typeface="Helvetica" pitchFamily="34" charset="0"/>
              <a:ea typeface="+mn-ea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5" name="YArrow"/>
          <p:cNvCxnSpPr>
            <a:stCxn id="57" idx="3"/>
            <a:endCxn id="61" idx="1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8" name="XArrow"/>
          <p:cNvCxnSpPr>
            <a:stCxn id="59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1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2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3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4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5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2" name="CPU"/>
          <p:cNvSpPr/>
          <p:nvPr/>
        </p:nvSpPr>
        <p:spPr>
          <a:xfrm>
            <a:off x="419100" y="3352800"/>
            <a:ext cx="4152900" cy="3048001"/>
          </a:xfrm>
          <a:prstGeom prst="rect">
            <a:avLst/>
          </a:prstGeom>
          <a:noFill/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Avoid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cache hits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 Light" panose="020F030202020403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Flush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from cache</a:t>
            </a:r>
          </a:p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Courier New" panose="02070309020205020404" pitchFamily="49" charset="0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Avoid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row hits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 Light" panose="020F030202020403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Read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in another row</a:t>
            </a:r>
          </a:p>
        </p:txBody>
      </p:sp>
    </p:spTree>
    <p:extLst>
      <p:ext uri="{BB962C8B-B14F-4D97-AF65-F5344CB8AC3E}">
        <p14:creationId xmlns:p14="http://schemas.microsoft.com/office/powerpoint/2010/main" val="310103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7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58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9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rgbClr val="FF8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61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2" name="YArrow"/>
          <p:cNvCxnSpPr>
            <a:stCxn id="63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4" name="XArrow"/>
          <p:cNvCxnSpPr>
            <a:stCxn id="65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5946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  <p:sp>
        <p:nvSpPr>
          <p:cNvPr id="54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7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rgbClr val="FF8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58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59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60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61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2" name="YArrow"/>
          <p:cNvCxnSpPr>
            <a:stCxn id="63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64" name="XArrow"/>
          <p:cNvCxnSpPr>
            <a:stCxn id="65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0496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278" y="990600"/>
            <a:ext cx="3761672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1133770"/>
            <a:ext cx="1752600" cy="1752600"/>
          </a:xfrm>
          <a:prstGeom prst="rect">
            <a:avLst/>
          </a:prstGeom>
        </p:spPr>
      </p:pic>
      <p:sp>
        <p:nvSpPr>
          <p:cNvPr id="3" name="Left-Right Arrow 2"/>
          <p:cNvSpPr/>
          <p:nvPr/>
        </p:nvSpPr>
        <p:spPr>
          <a:xfrm>
            <a:off x="3429000" y="1567009"/>
            <a:ext cx="1411106" cy="895352"/>
          </a:xfrm>
          <a:prstGeom prst="left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2448272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CPU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3678" y="2762545"/>
            <a:ext cx="376167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DRAM"/>
          <p:cNvSpPr/>
          <p:nvPr/>
        </p:nvSpPr>
        <p:spPr>
          <a:xfrm>
            <a:off x="5029200" y="3200400"/>
            <a:ext cx="3657599" cy="3104856"/>
          </a:xfrm>
          <a:prstGeom prst="roundRect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ow"/>
          <p:cNvSpPr/>
          <p:nvPr/>
        </p:nvSpPr>
        <p:spPr>
          <a:xfrm>
            <a:off x="6096000" y="5527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9" name="RowY"/>
          <p:cNvSpPr/>
          <p:nvPr/>
        </p:nvSpPr>
        <p:spPr>
          <a:xfrm>
            <a:off x="6096000" y="5146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30" name="Row"/>
          <p:cNvSpPr/>
          <p:nvPr/>
        </p:nvSpPr>
        <p:spPr>
          <a:xfrm>
            <a:off x="6096000" y="4765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1" name="Row"/>
          <p:cNvSpPr/>
          <p:nvPr/>
        </p:nvSpPr>
        <p:spPr>
          <a:xfrm>
            <a:off x="6096000" y="4384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2" name="RowX"/>
          <p:cNvSpPr/>
          <p:nvPr/>
        </p:nvSpPr>
        <p:spPr>
          <a:xfrm>
            <a:off x="6096000" y="4003764"/>
            <a:ext cx="2133600" cy="381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33" name="Row"/>
          <p:cNvSpPr/>
          <p:nvPr/>
        </p:nvSpPr>
        <p:spPr>
          <a:xfrm>
            <a:off x="6096000" y="3622764"/>
            <a:ext cx="2133600" cy="381000"/>
          </a:xfrm>
          <a:prstGeom prst="rect">
            <a:avLst/>
          </a:prstGeom>
          <a:solidFill>
            <a:srgbClr val="FFE18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16" name="CPU"/>
          <p:cNvSpPr/>
          <p:nvPr/>
        </p:nvSpPr>
        <p:spPr>
          <a:xfrm>
            <a:off x="457200" y="3200400"/>
            <a:ext cx="3657600" cy="3104856"/>
          </a:xfrm>
          <a:prstGeom prst="roundRect">
            <a:avLst>
              <a:gd name="adj" fmla="val 11319"/>
            </a:avLst>
          </a:prstGeom>
          <a:solidFill>
            <a:srgbClr val="0D3533"/>
          </a:solidFill>
          <a:ln w="571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: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%eax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mov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), %ebx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 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clflush (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mfence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jmp </a:t>
            </a:r>
            <a:r>
              <a:rPr kumimoji="0" lang="en-US" sz="2800" b="0" i="0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loop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4" name="Error"/>
          <p:cNvSpPr/>
          <p:nvPr/>
        </p:nvSpPr>
        <p:spPr>
          <a:xfrm>
            <a:off x="6600825" y="4765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Error"/>
          <p:cNvSpPr/>
          <p:nvPr/>
        </p:nvSpPr>
        <p:spPr>
          <a:xfrm>
            <a:off x="6981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Error"/>
          <p:cNvSpPr/>
          <p:nvPr/>
        </p:nvSpPr>
        <p:spPr>
          <a:xfrm>
            <a:off x="6600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Error"/>
          <p:cNvSpPr/>
          <p:nvPr/>
        </p:nvSpPr>
        <p:spPr>
          <a:xfrm>
            <a:off x="7362825" y="5527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Error"/>
          <p:cNvSpPr/>
          <p:nvPr/>
        </p:nvSpPr>
        <p:spPr>
          <a:xfrm>
            <a:off x="7743825" y="4765762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Error"/>
          <p:cNvSpPr/>
          <p:nvPr/>
        </p:nvSpPr>
        <p:spPr>
          <a:xfrm>
            <a:off x="7743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Error"/>
          <p:cNvSpPr/>
          <p:nvPr/>
        </p:nvSpPr>
        <p:spPr>
          <a:xfrm>
            <a:off x="7362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Error"/>
          <p:cNvSpPr/>
          <p:nvPr/>
        </p:nvSpPr>
        <p:spPr>
          <a:xfrm>
            <a:off x="6981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Error"/>
          <p:cNvSpPr/>
          <p:nvPr/>
        </p:nvSpPr>
        <p:spPr>
          <a:xfrm>
            <a:off x="6981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Error"/>
          <p:cNvSpPr/>
          <p:nvPr/>
        </p:nvSpPr>
        <p:spPr>
          <a:xfrm>
            <a:off x="6219825" y="3622764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Error"/>
          <p:cNvSpPr/>
          <p:nvPr/>
        </p:nvSpPr>
        <p:spPr>
          <a:xfrm>
            <a:off x="6219825" y="4384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Error"/>
          <p:cNvSpPr/>
          <p:nvPr/>
        </p:nvSpPr>
        <p:spPr>
          <a:xfrm>
            <a:off x="6219825" y="4765763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Error"/>
          <p:cNvSpPr/>
          <p:nvPr/>
        </p:nvSpPr>
        <p:spPr>
          <a:xfrm>
            <a:off x="7362825" y="4765762"/>
            <a:ext cx="381000" cy="381000"/>
          </a:xfrm>
          <a:prstGeom prst="mathMultiply">
            <a:avLst/>
          </a:prstGeom>
          <a:solidFill>
            <a:schemeClr val="tx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0" name="YArrow"/>
          <p:cNvCxnSpPr>
            <a:stCxn id="51" idx="3"/>
          </p:cNvCxnSpPr>
          <p:nvPr/>
        </p:nvCxnSpPr>
        <p:spPr>
          <a:xfrm>
            <a:off x="5715000" y="5337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Y"/>
          <p:cNvSpPr/>
          <p:nvPr/>
        </p:nvSpPr>
        <p:spPr>
          <a:xfrm>
            <a:off x="5105401" y="5146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Y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cxnSp>
        <p:nvCxnSpPr>
          <p:cNvPr id="52" name="XArrow"/>
          <p:cNvCxnSpPr>
            <a:stCxn id="53" idx="3"/>
          </p:cNvCxnSpPr>
          <p:nvPr/>
        </p:nvCxnSpPr>
        <p:spPr>
          <a:xfrm>
            <a:off x="5715000" y="4194264"/>
            <a:ext cx="381000" cy="0"/>
          </a:xfrm>
          <a:prstGeom prst="straightConnector1">
            <a:avLst/>
          </a:prstGeom>
          <a:ln w="38100" cap="rnd">
            <a:solidFill>
              <a:srgbClr val="FF0000"/>
            </a:solidFill>
            <a:round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X"/>
          <p:cNvSpPr/>
          <p:nvPr/>
        </p:nvSpPr>
        <p:spPr>
          <a:xfrm>
            <a:off x="5105401" y="4003764"/>
            <a:ext cx="609599" cy="381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Ins="9144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X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-324544" y="645333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Download from: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/>
              </a:rPr>
              <a:t>https://github.com/CMU-SAFARI/rowhammer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72000" y="1484784"/>
            <a:ext cx="4572000" cy="914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DRAM Module</a:t>
            </a:r>
          </a:p>
        </p:txBody>
      </p:sp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228600" y="44624"/>
            <a:ext cx="8915400" cy="1066800"/>
          </a:xfrm>
        </p:spPr>
        <p:txBody>
          <a:bodyPr/>
          <a:lstStyle/>
          <a:p>
            <a:r>
              <a:rPr lang="en-US" sz="4000" b="0" dirty="0">
                <a:solidFill>
                  <a:srgbClr val="1A5712"/>
                </a:solidFill>
                <a:latin typeface="Garamond"/>
                <a:cs typeface="Garamond"/>
              </a:rPr>
              <a:t>A Simple Program Can Induce Many Errors</a:t>
            </a:r>
          </a:p>
        </p:txBody>
      </p:sp>
    </p:spTree>
    <p:extLst>
      <p:ext uri="{BB962C8B-B14F-4D97-AF65-F5344CB8AC3E}">
        <p14:creationId xmlns:p14="http://schemas.microsoft.com/office/powerpoint/2010/main" val="18220341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52400"/>
            <a:ext cx="9036496" cy="1066800"/>
          </a:xfrm>
        </p:spPr>
        <p:txBody>
          <a:bodyPr/>
          <a:lstStyle/>
          <a:p>
            <a:r>
              <a:rPr lang="en-US" sz="3400" dirty="0"/>
              <a:t>One Can Take Over an Otherwise-Secure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844824"/>
            <a:ext cx="6540500" cy="1257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48508"/>
            <a:ext cx="9144000" cy="34332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69" y="980728"/>
            <a:ext cx="9144000" cy="9527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5181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5"/>
              </a:rPr>
              <a:t>Exploiting the DRAM rowhammer bug to gain kernel privileges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Seaborn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2015)</a:t>
            </a:r>
          </a:p>
        </p:txBody>
      </p:sp>
      <p:sp>
        <p:nvSpPr>
          <p:cNvPr id="9" name="Rectangle 8"/>
          <p:cNvSpPr/>
          <p:nvPr/>
        </p:nvSpPr>
        <p:spPr>
          <a:xfrm>
            <a:off x="3635896" y="3212976"/>
            <a:ext cx="5493596" cy="93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  <a:hlinkClick r:id="rId6"/>
              </a:rPr>
              <a:t>Flipping Bits in Memory Without Accessing Them: An Experimental Study of DRAM Disturbance Errors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  <a:cs typeface="ＭＳ Ｐゴシック" charset="0"/>
              </a:rPr>
              <a:t> (Kim et al., ISCA 2014)</a:t>
            </a:r>
          </a:p>
        </p:txBody>
      </p:sp>
    </p:spTree>
    <p:extLst>
      <p:ext uri="{BB962C8B-B14F-4D97-AF65-F5344CB8AC3E}">
        <p14:creationId xmlns:p14="http://schemas.microsoft.com/office/powerpoint/2010/main" val="25899876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Security Attack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915400" cy="5193723"/>
          </a:xfrm>
        </p:spPr>
        <p:txBody>
          <a:bodyPr/>
          <a:lstStyle/>
          <a:p>
            <a:r>
              <a:rPr lang="en-US" sz="2000" dirty="0">
                <a:solidFill>
                  <a:srgbClr val="FF0000"/>
                </a:solidFill>
              </a:rPr>
              <a:t>“</a:t>
            </a:r>
            <a:r>
              <a:rPr lang="en-US" sz="2000" dirty="0" err="1">
                <a:solidFill>
                  <a:srgbClr val="FF0000"/>
                </a:solidFill>
              </a:rPr>
              <a:t>Rowhammer</a:t>
            </a:r>
            <a:r>
              <a:rPr lang="en-US" sz="2000" dirty="0">
                <a:solidFill>
                  <a:srgbClr val="FF0000"/>
                </a:solidFill>
              </a:rPr>
              <a:t>” is a problem with some recent DRAM devices in which repeatedly accessing a row of memory can cause bit flips in adjacent rows </a:t>
            </a:r>
            <a:r>
              <a:rPr lang="en-US" sz="2000" dirty="0"/>
              <a:t>(Kim et al., ISCA 2014). 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  <a:ea typeface="ＭＳ Ｐゴシック" charset="0"/>
                <a:cs typeface="ＭＳ Ｐゴシック" charset="0"/>
                <a:hlinkClick r:id="rId2"/>
              </a:rPr>
              <a:t>Flipping Bits in Memory Without Accessing Them: An Experimental Study of DRAM Disturbance Errors</a:t>
            </a:r>
            <a:r>
              <a:rPr lang="en-US" sz="1800" dirty="0">
                <a:solidFill>
                  <a:srgbClr val="0000FF"/>
                </a:solidFill>
                <a:ea typeface="ＭＳ Ｐゴシック" charset="0"/>
                <a:cs typeface="ＭＳ Ｐゴシック" charset="0"/>
              </a:rPr>
              <a:t> (Kim et al., ISCA 2014)</a:t>
            </a:r>
          </a:p>
          <a:p>
            <a:pPr lvl="1"/>
            <a:endParaRPr lang="en-US" sz="1400" dirty="0"/>
          </a:p>
          <a:p>
            <a:r>
              <a:rPr lang="en-US" sz="2000" dirty="0"/>
              <a:t>We tested a selection of laptops and found that a subset of them exhibited the problem. </a:t>
            </a:r>
          </a:p>
          <a:p>
            <a:r>
              <a:rPr lang="en-US" sz="2000" dirty="0"/>
              <a:t>We built two working privilege escalation exploits that use this effect. 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  <a:hlinkClick r:id="rId3"/>
              </a:rPr>
              <a:t>Exploiting the DRAM rowhammer bug to gain kernel privileges </a:t>
            </a:r>
            <a:r>
              <a:rPr lang="en-US" sz="18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0000FF"/>
                </a:solidFill>
              </a:rPr>
              <a:t>(</a:t>
            </a:r>
            <a:r>
              <a:rPr lang="en-US" sz="1600" dirty="0" err="1">
                <a:solidFill>
                  <a:srgbClr val="0000FF"/>
                </a:solidFill>
              </a:rPr>
              <a:t>Seaborn</a:t>
            </a:r>
            <a:r>
              <a:rPr lang="en-US" sz="1600" dirty="0">
                <a:solidFill>
                  <a:srgbClr val="0000FF"/>
                </a:solidFill>
              </a:rPr>
              <a:t>+, 2015)</a:t>
            </a:r>
          </a:p>
          <a:p>
            <a:pPr lvl="1"/>
            <a:endParaRPr lang="en-US" sz="1400" dirty="0"/>
          </a:p>
          <a:p>
            <a:r>
              <a:rPr lang="en-US" sz="2000" dirty="0"/>
              <a:t>One exploit uses </a:t>
            </a:r>
            <a:r>
              <a:rPr lang="en-US" sz="2000" dirty="0" err="1"/>
              <a:t>rowhammer</a:t>
            </a:r>
            <a:r>
              <a:rPr lang="en-US" sz="2000" dirty="0"/>
              <a:t>-induced bit flips to gain kernel privileges on x86-64 Linux when run as an unprivileged </a:t>
            </a:r>
            <a:r>
              <a:rPr lang="en-US" sz="2000" dirty="0" err="1"/>
              <a:t>userland</a:t>
            </a:r>
            <a:r>
              <a:rPr lang="en-US" sz="2000" dirty="0"/>
              <a:t> process. </a:t>
            </a:r>
          </a:p>
          <a:p>
            <a:r>
              <a:rPr lang="en-US" sz="2000" dirty="0">
                <a:solidFill>
                  <a:srgbClr val="FF0000"/>
                </a:solidFill>
              </a:rPr>
              <a:t>When run on a machine vulnerable to the </a:t>
            </a:r>
            <a:r>
              <a:rPr lang="en-US" sz="2000" dirty="0" err="1">
                <a:solidFill>
                  <a:srgbClr val="FF0000"/>
                </a:solidFill>
              </a:rPr>
              <a:t>rowhammer</a:t>
            </a:r>
            <a:r>
              <a:rPr lang="en-US" sz="2000" dirty="0">
                <a:solidFill>
                  <a:srgbClr val="FF0000"/>
                </a:solidFill>
              </a:rPr>
              <a:t> problem, the process was able to induce bit flips in page table entries (PTEs). </a:t>
            </a:r>
          </a:p>
          <a:p>
            <a:r>
              <a:rPr lang="en-US" sz="2000" dirty="0">
                <a:solidFill>
                  <a:srgbClr val="0000FF"/>
                </a:solidFill>
              </a:rPr>
              <a:t>It was able to use this to gain write access to its own page table, and hence gain read-write access to all of physical memory.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504" y="6545534"/>
            <a:ext cx="8496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Exploiting the DRAM rowhammer bug to gain kernel privileges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Seaborn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&amp;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Dullien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2015)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6098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25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3202"/>
            <a:ext cx="9144000" cy="5658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" y="908720"/>
            <a:ext cx="9144000" cy="6057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5157192"/>
            <a:ext cx="78105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3943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More Security Implications (I)</a:t>
            </a:r>
          </a:p>
        </p:txBody>
      </p:sp>
      <p:sp>
        <p:nvSpPr>
          <p:cNvPr id="25600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812B5F-CE3B-564D-B1D9-5770355AF2FF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sp>
        <p:nvSpPr>
          <p:cNvPr id="256003" name="TextBox 5"/>
          <p:cNvSpPr txBox="1">
            <a:spLocks noChangeArrowheads="1"/>
          </p:cNvSpPr>
          <p:nvPr/>
        </p:nvSpPr>
        <p:spPr bwMode="auto">
          <a:xfrm>
            <a:off x="228600" y="6599238"/>
            <a:ext cx="2908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Source: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hlinkClick r:id="rId2"/>
              </a:rPr>
              <a:t>https://lab.dsst.io/32c3-slides/7197.html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</a:p>
        </p:txBody>
      </p:sp>
      <p:pic>
        <p:nvPicPr>
          <p:cNvPr id="256004" name="Picture 6" descr="4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9796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95536" y="6084004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Rowhammer.js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: A Remote Software-Induced Fault Attack in JavaScript (DIMVA’16)</a:t>
            </a:r>
          </a:p>
        </p:txBody>
      </p:sp>
      <p:sp>
        <p:nvSpPr>
          <p:cNvPr id="2" name="Rectangle 1"/>
          <p:cNvSpPr/>
          <p:nvPr/>
        </p:nvSpPr>
        <p:spPr>
          <a:xfrm>
            <a:off x="539552" y="1043444"/>
            <a:ext cx="806489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“We can gain unrestricted access to systems of website visitors.”</a:t>
            </a:r>
          </a:p>
        </p:txBody>
      </p:sp>
    </p:spTree>
    <p:extLst>
      <p:ext uri="{BB962C8B-B14F-4D97-AF65-F5344CB8AC3E}">
        <p14:creationId xmlns:p14="http://schemas.microsoft.com/office/powerpoint/2010/main" val="646496037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More Security Implications (II)</a:t>
            </a:r>
          </a:p>
        </p:txBody>
      </p:sp>
      <p:sp>
        <p:nvSpPr>
          <p:cNvPr id="25702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D3305A-74B5-C341-8457-3D076A48DDAD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257027" name="Picture 4" descr="drammer-attack-androi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7028" name="TextBox 5"/>
          <p:cNvSpPr txBox="1">
            <a:spLocks noChangeArrowheads="1"/>
          </p:cNvSpPr>
          <p:nvPr/>
        </p:nvSpPr>
        <p:spPr bwMode="auto">
          <a:xfrm>
            <a:off x="228600" y="6599238"/>
            <a:ext cx="4775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Source: https://fossbytes.com/drammer-rowhammer-attack-android-root-devices/</a:t>
            </a:r>
          </a:p>
        </p:txBody>
      </p:sp>
      <p:sp>
        <p:nvSpPr>
          <p:cNvPr id="2" name="Rectangle 1"/>
          <p:cNvSpPr/>
          <p:nvPr/>
        </p:nvSpPr>
        <p:spPr>
          <a:xfrm>
            <a:off x="4860032" y="61653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Drammer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: Deterministic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Rowhammer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Attacks on Mobile Platforms, CCS’16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9552" y="874524"/>
            <a:ext cx="75937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“Can gain control of a smart phone deterministically”</a:t>
            </a:r>
          </a:p>
        </p:txBody>
      </p:sp>
    </p:spTree>
    <p:extLst>
      <p:ext uri="{BB962C8B-B14F-4D97-AF65-F5344CB8AC3E}">
        <p14:creationId xmlns:p14="http://schemas.microsoft.com/office/powerpoint/2010/main" val="172167495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2185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Definitions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21861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997529"/>
            <a:ext cx="8915400" cy="5193723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Page size</a:t>
            </a:r>
            <a:r>
              <a:rPr lang="en-US" dirty="0"/>
              <a:t>: amount of memory transferred from hard disk to DRAM at once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Address translation</a:t>
            </a:r>
            <a:r>
              <a:rPr lang="en-US" dirty="0"/>
              <a:t>: determining the physical address from the virtual address</a:t>
            </a:r>
          </a:p>
          <a:p>
            <a:endParaRPr lang="en-US" dirty="0">
              <a:solidFill>
                <a:srgbClr val="0432FF"/>
              </a:solidFill>
            </a:endParaRPr>
          </a:p>
          <a:p>
            <a:r>
              <a:rPr lang="en-US" dirty="0">
                <a:solidFill>
                  <a:srgbClr val="0432FF"/>
                </a:solidFill>
              </a:rPr>
              <a:t>Page table</a:t>
            </a:r>
            <a:r>
              <a:rPr lang="en-US" dirty="0"/>
              <a:t>: lookup table used to translate virtual addresses to physical addresses (and find where the associated data is)</a:t>
            </a:r>
          </a:p>
        </p:txBody>
      </p:sp>
      <p:sp>
        <p:nvSpPr>
          <p:cNvPr id="121859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1860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157627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A2099-7438-6C41-BD1E-77D3C632D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44C18-A93F-6244-A24A-038E49A3E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Using an integrated GPU in a mobile system to remotely escalate privilege via the WebGL interface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B5FC4B-E474-AA49-B354-1B798E487C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E99A8D-841C-B445-A300-93E6B3F04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52600"/>
            <a:ext cx="8610600" cy="29197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855A90-FBD8-BD41-A0F7-9D3A4C42E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44746"/>
            <a:ext cx="9144000" cy="221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18354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C235C-9E23-FB47-96DB-7880CBCAF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(IV)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CC9D5-1435-D544-9861-45F4CF9DE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over RDMA (I)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DB288-2497-4948-9204-808023AA1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FE8274-3CEC-914D-A2AC-AEE06FD6B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9144000" cy="32482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D7630A-1496-6140-AC68-E6A2966379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119335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C235C-9E23-FB47-96DB-7880CBCAF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Security Implications (V)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CC9D5-1435-D544-9861-45F4CF9DE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 err="1"/>
              <a:t>Rowhammer</a:t>
            </a:r>
            <a:r>
              <a:rPr lang="en-US" dirty="0"/>
              <a:t> over RDMA (II)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DB288-2497-4948-9204-808023AA13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ED6C72-D6C8-A64D-A930-70738D148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4255492"/>
            <a:ext cx="7874000" cy="2578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3C3AC7-2028-0549-AFBC-7C3F334D5B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8800"/>
            <a:ext cx="5950364" cy="21841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570075-D012-684E-8F83-89BAA734C0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0364" y="1697211"/>
            <a:ext cx="3174187" cy="232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774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Garamond" charset="0"/>
                <a:ea typeface="ＭＳ Ｐゴシック" charset="0"/>
                <a:cs typeface="ＭＳ Ｐゴシック" charset="0"/>
              </a:rPr>
              <a:t>More Security Implications?</a:t>
            </a:r>
          </a:p>
        </p:txBody>
      </p:sp>
      <p:sp>
        <p:nvSpPr>
          <p:cNvPr id="25805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1D2888-D5B0-E049-9B24-3010A3D9459E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258051" name="Picture 4" descr="a-software-attempt-to-mitigate-rowhammer-attacks-630x3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1311275"/>
            <a:ext cx="9117013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926250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Curious? First RowHammer Paper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69019-BB41-6245-A1FF-2891AF14670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96" y="4071630"/>
            <a:ext cx="9144000" cy="2359092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8600" y="548680"/>
            <a:ext cx="8915400" cy="5153025"/>
          </a:xfrm>
        </p:spPr>
        <p:txBody>
          <a:bodyPr/>
          <a:lstStyle/>
          <a:p>
            <a:endParaRPr lang="en-US" dirty="0"/>
          </a:p>
          <a:p>
            <a:r>
              <a:rPr lang="en-US" sz="2000" dirty="0" err="1"/>
              <a:t>Yoongu</a:t>
            </a:r>
            <a:r>
              <a:rPr lang="en-US" sz="2000" dirty="0"/>
              <a:t> Kim, Ross Daly, </a:t>
            </a:r>
            <a:r>
              <a:rPr lang="en-US" sz="2000" dirty="0" err="1"/>
              <a:t>Jeremie</a:t>
            </a:r>
            <a:r>
              <a:rPr lang="en-US" sz="2000" dirty="0"/>
              <a:t> Kim, Chris </a:t>
            </a:r>
            <a:r>
              <a:rPr lang="en-US" sz="2000" dirty="0" err="1"/>
              <a:t>Fallin</a:t>
            </a:r>
            <a:r>
              <a:rPr lang="en-US" sz="2000" dirty="0"/>
              <a:t>, </a:t>
            </a:r>
            <a:r>
              <a:rPr lang="en-US" sz="2000" dirty="0" err="1"/>
              <a:t>Ji</a:t>
            </a:r>
            <a:r>
              <a:rPr lang="en-US" sz="2000" dirty="0"/>
              <a:t> </a:t>
            </a:r>
            <a:r>
              <a:rPr lang="en-US" sz="2000" dirty="0" err="1"/>
              <a:t>Hye</a:t>
            </a:r>
            <a:r>
              <a:rPr lang="en-US" sz="2000" dirty="0"/>
              <a:t> Lee, </a:t>
            </a:r>
            <a:r>
              <a:rPr lang="en-US" sz="2000" dirty="0" err="1"/>
              <a:t>Donghyuk</a:t>
            </a:r>
            <a:r>
              <a:rPr lang="en-US" sz="2000" dirty="0"/>
              <a:t> Lee, Chris Wilkerson, </a:t>
            </a:r>
            <a:r>
              <a:rPr lang="en-US" sz="2000" dirty="0" err="1"/>
              <a:t>Konrad</a:t>
            </a:r>
            <a:r>
              <a:rPr lang="en-US" sz="2000" dirty="0"/>
              <a:t> Lai, and Onur Mutlu,</a:t>
            </a:r>
            <a:br>
              <a:rPr lang="en-US" sz="2000" dirty="0"/>
            </a:br>
            <a:r>
              <a:rPr lang="en-US" sz="2000" b="1" dirty="0">
                <a:hlinkClick r:id="rId3"/>
              </a:rPr>
              <a:t>"Flipping Bits in Memory Without Accessing Them: An Experimental Study of DRAM Disturbance Errors"</a:t>
            </a:r>
            <a:br>
              <a:rPr lang="en-US" sz="2000" dirty="0"/>
            </a:br>
            <a:r>
              <a:rPr lang="en-US" sz="2000" i="1" dirty="0"/>
              <a:t>Proceedings of the </a:t>
            </a:r>
            <a:r>
              <a:rPr lang="en-US" sz="2000" i="1" dirty="0">
                <a:hlinkClick r:id="rId4"/>
              </a:rPr>
              <a:t>41st International Symposium on Computer Architecture</a:t>
            </a:r>
            <a:r>
              <a:rPr lang="en-US" sz="2000" i="1" dirty="0"/>
              <a:t> (</a:t>
            </a:r>
            <a:r>
              <a:rPr lang="en-US" sz="2000" b="1" i="1" dirty="0"/>
              <a:t>ISCA</a:t>
            </a:r>
            <a:r>
              <a:rPr lang="en-US" sz="2000" i="1" dirty="0"/>
              <a:t>)</a:t>
            </a:r>
            <a:r>
              <a:rPr lang="en-US" sz="2000" dirty="0"/>
              <a:t>, Minneapolis, MN, June 2014. 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5"/>
              </a:rPr>
              <a:t>Slides (pptx)</a:t>
            </a:r>
            <a:r>
              <a:rPr lang="en-US" sz="2000" dirty="0"/>
              <a:t> </a:t>
            </a:r>
            <a:r>
              <a:rPr lang="en-US" sz="2000" dirty="0">
                <a:hlinkClick r:id="rId6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7"/>
              </a:rPr>
              <a:t>Lightning Session Slides (pptx)</a:t>
            </a:r>
            <a:r>
              <a:rPr lang="en-US" sz="2000" dirty="0"/>
              <a:t> </a:t>
            </a:r>
            <a:r>
              <a:rPr lang="en-US" sz="2000" dirty="0">
                <a:hlinkClick r:id="rId8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9"/>
              </a:rPr>
              <a:t>Source Code and Data</a:t>
            </a:r>
            <a:r>
              <a:rPr lang="en-US" sz="20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564265488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BC98-50B0-E14B-AA18-0194CEBA6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884238"/>
          </a:xfrm>
        </p:spPr>
        <p:txBody>
          <a:bodyPr/>
          <a:lstStyle/>
          <a:p>
            <a:r>
              <a:rPr lang="en-US" dirty="0"/>
              <a:t>Curious? A RowHammer Retrospective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4FBC6-1E5E-F74E-9CED-5D646D0D7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Onur Mutlu and </a:t>
            </a:r>
            <a:r>
              <a:rPr lang="en-US" dirty="0" err="1"/>
              <a:t>Jeremie</a:t>
            </a:r>
            <a:r>
              <a:rPr lang="en-US" dirty="0"/>
              <a:t> Kim,</a:t>
            </a:r>
            <a:br>
              <a:rPr lang="en-US" dirty="0"/>
            </a:br>
            <a:r>
              <a:rPr lang="en-US" b="1" dirty="0"/>
              <a:t>"RowHammer: A Retrospective"</a:t>
            </a:r>
            <a:br>
              <a:rPr lang="en-US" dirty="0"/>
            </a:br>
            <a:r>
              <a:rPr lang="en-US" i="1" dirty="0">
                <a:hlinkClick r:id="rId2"/>
              </a:rPr>
              <a:t>IEEE Transactions on Computer-Aided Design of Integrated Circuits and Systems</a:t>
            </a:r>
            <a:r>
              <a:rPr lang="en-US" i="1" dirty="0"/>
              <a:t> (</a:t>
            </a:r>
            <a:r>
              <a:rPr lang="en-US" b="1" i="1" dirty="0"/>
              <a:t>TCAD</a:t>
            </a:r>
            <a:r>
              <a:rPr lang="en-US" i="1" dirty="0"/>
              <a:t>) Special Issue on Top Picks in Hardware and Embedded Security</a:t>
            </a:r>
            <a:r>
              <a:rPr lang="en-US" dirty="0"/>
              <a:t>, 2019. 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3"/>
              </a:rPr>
              <a:t>Preliminary arXiv version</a:t>
            </a:r>
            <a:r>
              <a:rPr lang="en-US" dirty="0"/>
              <a:t>]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5AABF2-B333-B545-8DF3-BE9AFD43C8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8A0BF4-FF83-FF4D-95CC-55B11F61D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4052664"/>
            <a:ext cx="73914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48777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5FC51-F579-214D-A023-F7572DD04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Takeaway and Food for Thought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85862-C0E5-ED41-9290-82EF648CC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851900" cy="5153025"/>
          </a:xfrm>
        </p:spPr>
        <p:txBody>
          <a:bodyPr/>
          <a:lstStyle/>
          <a:p>
            <a:r>
              <a:rPr lang="en-US" dirty="0"/>
              <a:t>If hardware is unreliable, higher-level security and protection mechanisms (as in virtual memory) may be compromised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The root of security and trust is at the very low levels… </a:t>
            </a:r>
          </a:p>
          <a:p>
            <a:pPr lvl="1"/>
            <a:r>
              <a:rPr lang="en-US" dirty="0"/>
              <a:t>in the hardware itself</a:t>
            </a:r>
          </a:p>
          <a:p>
            <a:pPr lvl="1"/>
            <a:r>
              <a:rPr lang="en-US" dirty="0"/>
              <a:t>RowHammer, </a:t>
            </a:r>
            <a:r>
              <a:rPr lang="en-US" dirty="0" err="1"/>
              <a:t>Spectre</a:t>
            </a:r>
            <a:r>
              <a:rPr lang="en-US" dirty="0"/>
              <a:t>, Meltdown are recent key examples…</a:t>
            </a:r>
          </a:p>
          <a:p>
            <a:endParaRPr lang="en-US" dirty="0"/>
          </a:p>
          <a:p>
            <a:r>
              <a:rPr lang="en-US" dirty="0"/>
              <a:t>What should we assume the hardware provides?</a:t>
            </a:r>
          </a:p>
          <a:p>
            <a:r>
              <a:rPr lang="en-US" dirty="0"/>
              <a:t>How do we keep hardware reliable?</a:t>
            </a:r>
          </a:p>
          <a:p>
            <a:r>
              <a:rPr lang="en-US" dirty="0"/>
              <a:t>How do we design secure hardware?</a:t>
            </a:r>
          </a:p>
          <a:p>
            <a:r>
              <a:rPr lang="en-US" dirty="0"/>
              <a:t>How do we design secure hardware with high performance, high energy efficiency, low cost, convenient programming?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313F0D-57C1-7044-BF6A-3575894ECB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292004D-7284-C244-B275-AB956C66515A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66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B5E8B6-04A5-3F4D-8E78-0391B9A91AA2}"/>
              </a:ext>
            </a:extLst>
          </p:cNvPr>
          <p:cNvSpPr txBox="1"/>
          <p:nvPr/>
        </p:nvSpPr>
        <p:spPr>
          <a:xfrm>
            <a:off x="1143000" y="6248400"/>
            <a:ext cx="7148111" cy="40011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Plenty of exciting and highly-relevant research questions</a:t>
            </a:r>
          </a:p>
        </p:txBody>
      </p:sp>
    </p:spTree>
    <p:extLst>
      <p:ext uri="{BB962C8B-B14F-4D97-AF65-F5344CB8AC3E}">
        <p14:creationId xmlns:p14="http://schemas.microsoft.com/office/powerpoint/2010/main" val="572720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4">
            <a:extLst>
              <a:ext uri="{FF2B5EF4-FFF2-40B4-BE49-F238E27FC236}">
                <a16:creationId xmlns:a16="http://schemas.microsoft.com/office/drawing/2014/main" id="{4C8153F5-4C27-8F45-B8CB-4A018C5DC7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Some Issues in Virtual Memory</a:t>
            </a:r>
          </a:p>
        </p:txBody>
      </p:sp>
      <p:sp>
        <p:nvSpPr>
          <p:cNvPr id="190466" name="Rectangle 5">
            <a:extLst>
              <a:ext uri="{FF2B5EF4-FFF2-40B4-BE49-F238E27FC236}">
                <a16:creationId xmlns:a16="http://schemas.microsoft.com/office/drawing/2014/main" id="{4EC96D83-DC22-1143-B617-49B2F7883B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8380010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Title 1">
            <a:extLst>
              <a:ext uri="{FF2B5EF4-FFF2-40B4-BE49-F238E27FC236}">
                <a16:creationId xmlns:a16="http://schemas.microsoft.com/office/drawing/2014/main" id="{627D6B7E-323D-804D-B944-F82224268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Three Major Issues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6F562-822D-6344-9996-FB6E91134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1. How large is the page table and how do we store and access it?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2. How can we speed up translation &amp; access control check?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3. When do we do the translation in relation to cache access?</a:t>
            </a:r>
          </a:p>
          <a:p>
            <a:endParaRPr lang="en-US" altLang="en-US" dirty="0"/>
          </a:p>
          <a:p>
            <a:r>
              <a:rPr lang="en-US" altLang="en-US" dirty="0"/>
              <a:t>There are many other issues we will not cover in detail</a:t>
            </a:r>
          </a:p>
          <a:p>
            <a:pPr lvl="1"/>
            <a:r>
              <a:rPr lang="en-US" altLang="en-US" dirty="0"/>
              <a:t>What happens on a context switch?</a:t>
            </a:r>
          </a:p>
          <a:p>
            <a:pPr lvl="1"/>
            <a:r>
              <a:rPr lang="en-US" altLang="en-US" dirty="0"/>
              <a:t>How can you handle multiple page sizes?</a:t>
            </a:r>
          </a:p>
          <a:p>
            <a:pPr lvl="1"/>
            <a:r>
              <a:rPr lang="en-US" altLang="en-US" dirty="0"/>
              <a:t>…</a:t>
            </a:r>
          </a:p>
        </p:txBody>
      </p:sp>
      <p:sp>
        <p:nvSpPr>
          <p:cNvPr id="343043" name="Slide Number Placeholder 3">
            <a:extLst>
              <a:ext uri="{FF2B5EF4-FFF2-40B4-BE49-F238E27FC236}">
                <a16:creationId xmlns:a16="http://schemas.microsoft.com/office/drawing/2014/main" id="{6BE5EEC9-5BA4-3D4C-A50D-BAFB4C4835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90D7E5-ADC1-4C48-8FBE-2DD04892D6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9885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itle 1">
            <a:extLst>
              <a:ext uri="{FF2B5EF4-FFF2-40B4-BE49-F238E27FC236}">
                <a16:creationId xmlns:a16="http://schemas.microsoft.com/office/drawing/2014/main" id="{15412452-B3B3-2B40-82D5-B9D6FE83A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Teaser: Virtual Memory Issue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B482A-CC73-2A49-A6D0-6919CD1FE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When do we do the address translation?</a:t>
            </a:r>
          </a:p>
          <a:p>
            <a:pPr lvl="1"/>
            <a:r>
              <a:rPr lang="en-US" altLang="en-US"/>
              <a:t>Before or after accessing the L1 cache?</a:t>
            </a:r>
          </a:p>
          <a:p>
            <a:pPr lvl="1"/>
            <a:endParaRPr lang="en-US" altLang="en-US"/>
          </a:p>
        </p:txBody>
      </p:sp>
      <p:sp>
        <p:nvSpPr>
          <p:cNvPr id="209923" name="Slide Number Placeholder 3">
            <a:extLst>
              <a:ext uri="{FF2B5EF4-FFF2-40B4-BE49-F238E27FC236}">
                <a16:creationId xmlns:a16="http://schemas.microsoft.com/office/drawing/2014/main" id="{F2B34221-897A-C440-A2BE-46DCCE869E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55347A-2041-9A4A-8AD2-65AB14ADB78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715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2390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84150" y="0"/>
            <a:ext cx="7764961" cy="928383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Garamond" charset="0"/>
                <a:cs typeface="Garamond" charset="0"/>
              </a:rPr>
              <a:t>Recall: Virtual and Physical Addresses</a:t>
            </a:r>
          </a:p>
        </p:txBody>
      </p:sp>
      <p:pic>
        <p:nvPicPr>
          <p:cNvPr id="14" name="Picture 6" descr="Fig8_20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04" y="1438274"/>
            <a:ext cx="8046496" cy="3514726"/>
          </a:xfrm>
          <a:noFill/>
        </p:spPr>
      </p:pic>
      <p:sp>
        <p:nvSpPr>
          <p:cNvPr id="4" name="Content Placeholder 3"/>
          <p:cNvSpPr>
            <a:spLocks noGrp="1"/>
          </p:cNvSpPr>
          <p:nvPr>
            <p:ph idx="11"/>
          </p:nvPr>
        </p:nvSpPr>
        <p:spPr>
          <a:xfrm>
            <a:off x="404565" y="5324474"/>
            <a:ext cx="8358435" cy="1152526"/>
          </a:xfrm>
        </p:spPr>
        <p:txBody>
          <a:bodyPr/>
          <a:lstStyle/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Most accesses hit in physical memory</a:t>
            </a:r>
          </a:p>
          <a:p>
            <a:r>
              <a:rPr lang="en-US" dirty="0">
                <a:latin typeface="Tahoma" charset="0"/>
                <a:ea typeface="Tahoma" charset="0"/>
                <a:cs typeface="Tahoma" charset="0"/>
              </a:rPr>
              <a:t>But programs see the large capacity of virtual memory</a:t>
            </a:r>
          </a:p>
          <a:p>
            <a:endParaRPr lang="de-CH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23907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390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algn="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A628414B-0796-8641-B452-F4B6FCBF9525}" type="slidenum">
              <a:rPr lang="en-US" altLang="en-US" sz="1600" kern="1200" smtClean="0">
                <a:solidFill>
                  <a:srgbClr val="000000"/>
                </a:solidFill>
                <a:latin typeface="Garamond" panose="02020404030301010803" pitchFamily="18" charset="0"/>
                <a:cs typeface="+mn-cs"/>
              </a:rPr>
              <a:pPr marL="0" indent="0" algn="r"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7</a:t>
            </a:fld>
            <a:endParaRPr lang="en-US" altLang="en-US" sz="1600" kern="1200">
              <a:solidFill>
                <a:srgbClr val="000000"/>
              </a:solidFill>
              <a:latin typeface="Garamond" panose="02020404030301010803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286687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Title 1">
            <a:extLst>
              <a:ext uri="{FF2B5EF4-FFF2-40B4-BE49-F238E27FC236}">
                <a16:creationId xmlns:a16="http://schemas.microsoft.com/office/drawing/2014/main" id="{A6BC84DC-DE73-6A45-B122-0E5B7017B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 and Caching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CDB0A-D8B9-0844-A233-A771FDEB5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do we do the address translation?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Before or after accessing the L1 cache?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 other words, is the cache virtually addressed or physically addressed?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Virtual versus physical cache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are the issues with a virtually addressed cache?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 problem: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Two different virtual addresses can map to the same physical address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same physical address can be present in multiple locations in the cache  can lead to inconsistency in data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5091" name="Slide Number Placeholder 3">
            <a:extLst>
              <a:ext uri="{FF2B5EF4-FFF2-40B4-BE49-F238E27FC236}">
                <a16:creationId xmlns:a16="http://schemas.microsoft.com/office/drawing/2014/main" id="{41DF8C4E-6D58-7843-96B5-DF7BD5844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7E1326-C586-BA4A-841B-83B47FBDBD8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863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Title 1">
            <a:extLst>
              <a:ext uri="{FF2B5EF4-FFF2-40B4-BE49-F238E27FC236}">
                <a16:creationId xmlns:a16="http://schemas.microsoft.com/office/drawing/2014/main" id="{1A943241-1324-3346-A549-43722A40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Cache-VM Interaction</a:t>
            </a:r>
          </a:p>
        </p:txBody>
      </p:sp>
      <p:sp>
        <p:nvSpPr>
          <p:cNvPr id="347138" name="Slide Number Placeholder 3">
            <a:extLst>
              <a:ext uri="{FF2B5EF4-FFF2-40B4-BE49-F238E27FC236}">
                <a16:creationId xmlns:a16="http://schemas.microsoft.com/office/drawing/2014/main" id="{E3AEA307-ADA7-804E-A430-B526F8B2E5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250F02-7F4E-244D-B6EA-46DC53682B9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1B37F544-37EB-7549-AF1D-CB4729338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0" name="Rectangle 4">
            <a:extLst>
              <a:ext uri="{FF2B5EF4-FFF2-40B4-BE49-F238E27FC236}">
                <a16:creationId xmlns:a16="http://schemas.microsoft.com/office/drawing/2014/main" id="{45037B23-27AE-A34E-87CB-8FC5CA937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sp>
        <p:nvSpPr>
          <p:cNvPr id="41" name="Rectangle 5">
            <a:extLst>
              <a:ext uri="{FF2B5EF4-FFF2-40B4-BE49-F238E27FC236}">
                <a16:creationId xmlns:a16="http://schemas.microsoft.com/office/drawing/2014/main" id="{04CDB4EB-37E8-0942-9BA2-5C2E63703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47142" name="AutoShape 6">
            <a:extLst>
              <a:ext uri="{FF2B5EF4-FFF2-40B4-BE49-F238E27FC236}">
                <a16:creationId xmlns:a16="http://schemas.microsoft.com/office/drawing/2014/main" id="{D9A44D76-59CD-6D49-BCAD-1198B2872AB5}"/>
              </a:ext>
            </a:extLst>
          </p:cNvPr>
          <p:cNvCxnSpPr>
            <a:cxnSpLocks noChangeShapeType="1"/>
            <a:stCxn id="39" idx="2"/>
            <a:endCxn id="40" idx="0"/>
          </p:cNvCxnSpPr>
          <p:nvPr/>
        </p:nvCxnSpPr>
        <p:spPr bwMode="auto">
          <a:xfrm rot="5400000">
            <a:off x="1128713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43" name="AutoShape 7">
            <a:extLst>
              <a:ext uri="{FF2B5EF4-FFF2-40B4-BE49-F238E27FC236}">
                <a16:creationId xmlns:a16="http://schemas.microsoft.com/office/drawing/2014/main" id="{A0EAB0AE-00AB-F94C-BEB7-FE97866D1188}"/>
              </a:ext>
            </a:extLst>
          </p:cNvPr>
          <p:cNvCxnSpPr>
            <a:cxnSpLocks noChangeShapeType="1"/>
            <a:stCxn id="40" idx="2"/>
            <a:endCxn id="41" idx="0"/>
          </p:cNvCxnSpPr>
          <p:nvPr/>
        </p:nvCxnSpPr>
        <p:spPr bwMode="auto">
          <a:xfrm rot="5400000">
            <a:off x="1114425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Rectangle 8">
            <a:extLst>
              <a:ext uri="{FF2B5EF4-FFF2-40B4-BE49-F238E27FC236}">
                <a16:creationId xmlns:a16="http://schemas.microsoft.com/office/drawing/2014/main" id="{1AAA41A9-3AF8-5B4B-8E0F-B5ECDF5E6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45" name="AutoShape 9">
            <a:extLst>
              <a:ext uri="{FF2B5EF4-FFF2-40B4-BE49-F238E27FC236}">
                <a16:creationId xmlns:a16="http://schemas.microsoft.com/office/drawing/2014/main" id="{B3828B7A-CF12-954B-970D-7A5C04FD45FF}"/>
              </a:ext>
            </a:extLst>
          </p:cNvPr>
          <p:cNvCxnSpPr>
            <a:cxnSpLocks noChangeShapeType="1"/>
            <a:stCxn id="41" idx="2"/>
            <a:endCxn id="44" idx="0"/>
          </p:cNvCxnSpPr>
          <p:nvPr/>
        </p:nvCxnSpPr>
        <p:spPr bwMode="auto">
          <a:xfrm rot="5400000">
            <a:off x="1128713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46" name="Text Box 10">
            <a:extLst>
              <a:ext uri="{FF2B5EF4-FFF2-40B4-BE49-F238E27FC236}">
                <a16:creationId xmlns:a16="http://schemas.microsoft.com/office/drawing/2014/main" id="{D3E0E203-AFD6-E743-8ACA-2AACE6096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6370638"/>
            <a:ext cx="1965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 cache</a:t>
            </a:r>
          </a:p>
        </p:txBody>
      </p:sp>
      <p:sp>
        <p:nvSpPr>
          <p:cNvPr id="47" name="Rectangle 11">
            <a:extLst>
              <a:ext uri="{FF2B5EF4-FFF2-40B4-BE49-F238E27FC236}">
                <a16:creationId xmlns:a16="http://schemas.microsoft.com/office/drawing/2014/main" id="{09B3790A-7BEB-FB4C-A9DC-5BD61FC45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8" name="Rectangle 12">
            <a:extLst>
              <a:ext uri="{FF2B5EF4-FFF2-40B4-BE49-F238E27FC236}">
                <a16:creationId xmlns:a16="http://schemas.microsoft.com/office/drawing/2014/main" id="{261A99DE-93A5-3149-B3A4-50966825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49" name="Rectangle 13">
            <a:extLst>
              <a:ext uri="{FF2B5EF4-FFF2-40B4-BE49-F238E27FC236}">
                <a16:creationId xmlns:a16="http://schemas.microsoft.com/office/drawing/2014/main" id="{CE6A6E69-9819-7B4E-A1FA-E3349F878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50" name="AutoShape 14">
            <a:extLst>
              <a:ext uri="{FF2B5EF4-FFF2-40B4-BE49-F238E27FC236}">
                <a16:creationId xmlns:a16="http://schemas.microsoft.com/office/drawing/2014/main" id="{7586A865-8C25-6440-AABB-068FE3C4C0C3}"/>
              </a:ext>
            </a:extLst>
          </p:cNvPr>
          <p:cNvCxnSpPr>
            <a:cxnSpLocks noChangeShapeType="1"/>
            <a:stCxn id="47" idx="2"/>
            <a:endCxn id="48" idx="0"/>
          </p:cNvCxnSpPr>
          <p:nvPr/>
        </p:nvCxnSpPr>
        <p:spPr bwMode="auto">
          <a:xfrm rot="5400000">
            <a:off x="4033838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51" name="AutoShape 15">
            <a:extLst>
              <a:ext uri="{FF2B5EF4-FFF2-40B4-BE49-F238E27FC236}">
                <a16:creationId xmlns:a16="http://schemas.microsoft.com/office/drawing/2014/main" id="{9B602249-3F0F-AA41-9760-0CAE6DDC7387}"/>
              </a:ext>
            </a:extLst>
          </p:cNvPr>
          <p:cNvCxnSpPr>
            <a:cxnSpLocks noChangeShapeType="1"/>
            <a:stCxn id="48" idx="2"/>
            <a:endCxn id="49" idx="0"/>
          </p:cNvCxnSpPr>
          <p:nvPr/>
        </p:nvCxnSpPr>
        <p:spPr bwMode="auto">
          <a:xfrm rot="5400000">
            <a:off x="4019550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Rectangle 16">
            <a:extLst>
              <a:ext uri="{FF2B5EF4-FFF2-40B4-BE49-F238E27FC236}">
                <a16:creationId xmlns:a16="http://schemas.microsoft.com/office/drawing/2014/main" id="{148C63F5-B531-6B41-9FBD-67F6BC2DA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53" name="AutoShape 17">
            <a:extLst>
              <a:ext uri="{FF2B5EF4-FFF2-40B4-BE49-F238E27FC236}">
                <a16:creationId xmlns:a16="http://schemas.microsoft.com/office/drawing/2014/main" id="{7E17916E-22F6-D44E-99A0-94585AC2C168}"/>
              </a:ext>
            </a:extLst>
          </p:cNvPr>
          <p:cNvCxnSpPr>
            <a:cxnSpLocks noChangeShapeType="1"/>
            <a:stCxn id="49" idx="2"/>
            <a:endCxn id="52" idx="0"/>
          </p:cNvCxnSpPr>
          <p:nvPr/>
        </p:nvCxnSpPr>
        <p:spPr bwMode="auto">
          <a:xfrm rot="5400000">
            <a:off x="4033838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54" name="Text Box 18">
            <a:extLst>
              <a:ext uri="{FF2B5EF4-FFF2-40B4-BE49-F238E27FC236}">
                <a16:creationId xmlns:a16="http://schemas.microsoft.com/office/drawing/2014/main" id="{EC5DB4AB-22BD-894F-8D18-8B9B3717E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775" y="6370638"/>
            <a:ext cx="2314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 (L1) cache</a:t>
            </a:r>
          </a:p>
        </p:txBody>
      </p:sp>
      <p:sp>
        <p:nvSpPr>
          <p:cNvPr id="347155" name="Text Box 19">
            <a:extLst>
              <a:ext uri="{FF2B5EF4-FFF2-40B4-BE49-F238E27FC236}">
                <a16:creationId xmlns:a16="http://schemas.microsoft.com/office/drawing/2014/main" id="{2C9F2E48-23D4-6F4A-BE3A-7BF1F1504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450" y="25955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56" name="Text Box 20">
            <a:extLst>
              <a:ext uri="{FF2B5EF4-FFF2-40B4-BE49-F238E27FC236}">
                <a16:creationId xmlns:a16="http://schemas.microsoft.com/office/drawing/2014/main" id="{1659F6D4-B2C3-CD43-867B-010270AF1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29765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sp>
        <p:nvSpPr>
          <p:cNvPr id="57" name="Rectangle 21">
            <a:extLst>
              <a:ext uri="{FF2B5EF4-FFF2-40B4-BE49-F238E27FC236}">
                <a16:creationId xmlns:a16="http://schemas.microsoft.com/office/drawing/2014/main" id="{62B42D1F-A80F-AE40-A0DD-5A51A1F41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58" name="Rectangle 22">
            <a:extLst>
              <a:ext uri="{FF2B5EF4-FFF2-40B4-BE49-F238E27FC236}">
                <a16:creationId xmlns:a16="http://schemas.microsoft.com/office/drawing/2014/main" id="{0172C3A0-B004-5947-8846-7F9A8C6F4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59" name="Rectangle 23">
            <a:extLst>
              <a:ext uri="{FF2B5EF4-FFF2-40B4-BE49-F238E27FC236}">
                <a16:creationId xmlns:a16="http://schemas.microsoft.com/office/drawing/2014/main" id="{7E8DFDFF-2E6B-1F41-A620-B9C143330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1413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60" name="AutoShape 24">
            <a:extLst>
              <a:ext uri="{FF2B5EF4-FFF2-40B4-BE49-F238E27FC236}">
                <a16:creationId xmlns:a16="http://schemas.microsoft.com/office/drawing/2014/main" id="{C8F4B99F-C379-0047-BBD9-C790D9B8A4DB}"/>
              </a:ext>
            </a:extLst>
          </p:cNvPr>
          <p:cNvCxnSpPr>
            <a:cxnSpLocks noChangeShapeType="1"/>
            <a:stCxn id="57" idx="2"/>
            <a:endCxn id="58" idx="0"/>
          </p:cNvCxnSpPr>
          <p:nvPr/>
        </p:nvCxnSpPr>
        <p:spPr bwMode="auto">
          <a:xfrm rot="5400000">
            <a:off x="6532562" y="2278063"/>
            <a:ext cx="931863" cy="661988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61" name="AutoShape 25">
            <a:extLst>
              <a:ext uri="{FF2B5EF4-FFF2-40B4-BE49-F238E27FC236}">
                <a16:creationId xmlns:a16="http://schemas.microsoft.com/office/drawing/2014/main" id="{E034E93C-3715-744F-8E58-AA8C50C64B43}"/>
              </a:ext>
            </a:extLst>
          </p:cNvPr>
          <p:cNvCxnSpPr>
            <a:cxnSpLocks noChangeShapeType="1"/>
            <a:stCxn id="58" idx="2"/>
            <a:endCxn id="62" idx="0"/>
          </p:cNvCxnSpPr>
          <p:nvPr/>
        </p:nvCxnSpPr>
        <p:spPr bwMode="auto">
          <a:xfrm rot="16200000" flipH="1">
            <a:off x="6402388" y="4349750"/>
            <a:ext cx="1192212" cy="661988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26">
            <a:extLst>
              <a:ext uri="{FF2B5EF4-FFF2-40B4-BE49-F238E27FC236}">
                <a16:creationId xmlns:a16="http://schemas.microsoft.com/office/drawing/2014/main" id="{0BACBFD8-81D6-574D-B199-C1EA7109D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63" name="AutoShape 27">
            <a:extLst>
              <a:ext uri="{FF2B5EF4-FFF2-40B4-BE49-F238E27FC236}">
                <a16:creationId xmlns:a16="http://schemas.microsoft.com/office/drawing/2014/main" id="{EABDA9E3-CF04-5941-A3F4-577A4655B6E8}"/>
              </a:ext>
            </a:extLst>
          </p:cNvPr>
          <p:cNvCxnSpPr>
            <a:cxnSpLocks noChangeShapeType="1"/>
            <a:stCxn id="59" idx="2"/>
            <a:endCxn id="62" idx="0"/>
          </p:cNvCxnSpPr>
          <p:nvPr/>
        </p:nvCxnSpPr>
        <p:spPr bwMode="auto">
          <a:xfrm rot="5400000">
            <a:off x="7061995" y="4352131"/>
            <a:ext cx="1192212" cy="657225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64" name="Text Box 28">
            <a:extLst>
              <a:ext uri="{FF2B5EF4-FFF2-40B4-BE49-F238E27FC236}">
                <a16:creationId xmlns:a16="http://schemas.microsoft.com/office/drawing/2014/main" id="{FDFC6F7C-269A-2D44-9DD4-4FA71D4FC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6396038"/>
            <a:ext cx="2873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virtual-physical cache</a:t>
            </a:r>
          </a:p>
        </p:txBody>
      </p:sp>
      <p:sp>
        <p:nvSpPr>
          <p:cNvPr id="347165" name="Text Box 29">
            <a:extLst>
              <a:ext uri="{FF2B5EF4-FFF2-40B4-BE49-F238E27FC236}">
                <a16:creationId xmlns:a16="http://schemas.microsoft.com/office/drawing/2014/main" id="{7315784C-62E2-0F4D-9343-661C99F8E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3600" y="32051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66" name="Text Box 30">
            <a:extLst>
              <a:ext uri="{FF2B5EF4-FFF2-40B4-BE49-F238E27FC236}">
                <a16:creationId xmlns:a16="http://schemas.microsoft.com/office/drawing/2014/main" id="{FCAC55F2-AE24-7B42-8517-2EB5AE7F2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3125" y="35861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cxnSp>
        <p:nvCxnSpPr>
          <p:cNvPr id="347167" name="AutoShape 31">
            <a:extLst>
              <a:ext uri="{FF2B5EF4-FFF2-40B4-BE49-F238E27FC236}">
                <a16:creationId xmlns:a16="http://schemas.microsoft.com/office/drawing/2014/main" id="{E359F68D-130C-0343-87BE-D666E1414FA7}"/>
              </a:ext>
            </a:extLst>
          </p:cNvPr>
          <p:cNvCxnSpPr>
            <a:cxnSpLocks noChangeShapeType="1"/>
            <a:stCxn id="57" idx="2"/>
            <a:endCxn id="59" idx="0"/>
          </p:cNvCxnSpPr>
          <p:nvPr/>
        </p:nvCxnSpPr>
        <p:spPr bwMode="auto">
          <a:xfrm rot="16200000" flipH="1">
            <a:off x="7192169" y="2280444"/>
            <a:ext cx="931863" cy="657225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Line 32">
            <a:extLst>
              <a:ext uri="{FF2B5EF4-FFF2-40B4-BE49-F238E27FC236}">
                <a16:creationId xmlns:a16="http://schemas.microsoft.com/office/drawing/2014/main" id="{B74CC46C-4872-6F4E-8E08-7A707788F48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9718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9" name="Line 33">
            <a:extLst>
              <a:ext uri="{FF2B5EF4-FFF2-40B4-BE49-F238E27FC236}">
                <a16:creationId xmlns:a16="http://schemas.microsoft.com/office/drawing/2014/main" id="{71A76322-A56F-6046-8A85-6E8E1F36A7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44196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0" name="Line 34">
            <a:extLst>
              <a:ext uri="{FF2B5EF4-FFF2-40B4-BE49-F238E27FC236}">
                <a16:creationId xmlns:a16="http://schemas.microsoft.com/office/drawing/2014/main" id="{0FB2D7A2-0C23-3C43-ADA1-CC52C5ECB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3581400"/>
            <a:ext cx="16002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7171" name="Text Box 35">
            <a:extLst>
              <a:ext uri="{FF2B5EF4-FFF2-40B4-BE49-F238E27FC236}">
                <a16:creationId xmlns:a16="http://schemas.microsoft.com/office/drawing/2014/main" id="{8BB5B214-61E6-EE41-A963-9DEA9C72C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8700" y="4057650"/>
            <a:ext cx="439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72" name="Text Box 36">
            <a:extLst>
              <a:ext uri="{FF2B5EF4-FFF2-40B4-BE49-F238E27FC236}">
                <a16:creationId xmlns:a16="http://schemas.microsoft.com/office/drawing/2014/main" id="{863189F6-E8CF-1F4B-BECF-2E9E651F7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9975" y="4438650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</p:spTree>
    <p:extLst>
      <p:ext uri="{BB962C8B-B14F-4D97-AF65-F5344CB8AC3E}">
        <p14:creationId xmlns:p14="http://schemas.microsoft.com/office/powerpoint/2010/main" val="2689057222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4">
            <a:extLst>
              <a:ext uri="{FF2B5EF4-FFF2-40B4-BE49-F238E27FC236}">
                <a16:creationId xmlns:a16="http://schemas.microsoft.com/office/drawing/2014/main" id="{DA73B34D-04D4-024A-BE1D-65ED3B96BE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5398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Virtual Memory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Summary</a:t>
            </a:r>
          </a:p>
        </p:txBody>
      </p:sp>
      <p:sp>
        <p:nvSpPr>
          <p:cNvPr id="181250" name="Rectangle 5">
            <a:extLst>
              <a:ext uri="{FF2B5EF4-FFF2-40B4-BE49-F238E27FC236}">
                <a16:creationId xmlns:a16="http://schemas.microsoft.com/office/drawing/2014/main" id="{4E8E0D3C-457A-CD46-A1AF-4B2D9E7683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4582051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607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Virtual Memory Summary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6077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Virtual memory gives the illusion of </a:t>
            </a:r>
            <a:r>
              <a:rPr lang="en-US" dirty="0">
                <a:solidFill>
                  <a:srgbClr val="0432FF"/>
                </a:solidFill>
              </a:rPr>
              <a:t>“infinite” capacity</a:t>
            </a:r>
          </a:p>
          <a:p>
            <a:endParaRPr lang="en-US" dirty="0">
              <a:solidFill>
                <a:srgbClr val="0432FF"/>
              </a:solidFill>
            </a:endParaRPr>
          </a:p>
          <a:p>
            <a:r>
              <a:rPr lang="en-US" dirty="0"/>
              <a:t>A subset of virtual pages are located in physical memory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dirty="0">
                <a:solidFill>
                  <a:srgbClr val="0432FF"/>
                </a:solidFill>
              </a:rPr>
              <a:t>page table </a:t>
            </a:r>
            <a:r>
              <a:rPr lang="en-US" dirty="0"/>
              <a:t>maps virtual pages to physical pages – this is called address translation</a:t>
            </a:r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dirty="0">
                <a:solidFill>
                  <a:srgbClr val="0432FF"/>
                </a:solidFill>
              </a:rPr>
              <a:t>TLB</a:t>
            </a:r>
            <a:r>
              <a:rPr lang="en-US" i="1" dirty="0">
                <a:solidFill>
                  <a:srgbClr val="0432FF"/>
                </a:solidFill>
              </a:rPr>
              <a:t> </a:t>
            </a:r>
            <a:r>
              <a:rPr lang="en-US" dirty="0"/>
              <a:t>speeds up address translation</a:t>
            </a:r>
          </a:p>
          <a:p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Multi-level page tables</a:t>
            </a:r>
            <a:r>
              <a:rPr lang="en-US" dirty="0"/>
              <a:t> keep the page table size in check</a:t>
            </a:r>
          </a:p>
          <a:p>
            <a:endParaRPr lang="en-US" dirty="0"/>
          </a:p>
          <a:p>
            <a:r>
              <a:rPr lang="en-US" dirty="0"/>
              <a:t>Using different page tables for different programs provides </a:t>
            </a:r>
            <a:r>
              <a:rPr lang="en-US" dirty="0">
                <a:solidFill>
                  <a:srgbClr val="0432FF"/>
                </a:solidFill>
              </a:rPr>
              <a:t>memory protection</a:t>
            </a:r>
          </a:p>
        </p:txBody>
      </p:sp>
      <p:sp>
        <p:nvSpPr>
          <p:cNvPr id="16077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6077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090618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F5947-067D-4947-B546-511872B1F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Memory: Parting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BFC0D-89F6-094C-A4D8-860461A3F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610600" cy="5193723"/>
          </a:xfrm>
        </p:spPr>
        <p:txBody>
          <a:bodyPr/>
          <a:lstStyle/>
          <a:p>
            <a:r>
              <a:rPr lang="en-US" dirty="0"/>
              <a:t>VM is one of the most successful examples of </a:t>
            </a:r>
          </a:p>
          <a:p>
            <a:pPr lvl="1"/>
            <a:r>
              <a:rPr lang="en-US" dirty="0"/>
              <a:t>architectural support for programmers </a:t>
            </a:r>
          </a:p>
          <a:p>
            <a:pPr lvl="1"/>
            <a:r>
              <a:rPr lang="en-US" dirty="0"/>
              <a:t>how to partition work between hardware and software</a:t>
            </a:r>
          </a:p>
          <a:p>
            <a:pPr lvl="1"/>
            <a:r>
              <a:rPr lang="en-US" dirty="0"/>
              <a:t>hardware/software cooperation</a:t>
            </a:r>
          </a:p>
          <a:p>
            <a:pPr lvl="1"/>
            <a:r>
              <a:rPr lang="en-US" dirty="0"/>
              <a:t>programmer/architect tradeoff</a:t>
            </a:r>
          </a:p>
          <a:p>
            <a:endParaRPr lang="en-US" dirty="0"/>
          </a:p>
          <a:p>
            <a:r>
              <a:rPr lang="en-US" dirty="0"/>
              <a:t>Going forward: How does virtual memory scale into the future? Three key trends:</a:t>
            </a:r>
          </a:p>
          <a:p>
            <a:pPr lvl="1"/>
            <a:r>
              <a:rPr lang="en-US" dirty="0"/>
              <a:t>Increasing, huge physical memory sizes</a:t>
            </a:r>
          </a:p>
          <a:p>
            <a:pPr lvl="1"/>
            <a:r>
              <a:rPr lang="en-US" dirty="0"/>
              <a:t>Hybrid physical memory systems (DRAM + NVM + …)</a:t>
            </a:r>
          </a:p>
          <a:p>
            <a:pPr lvl="1"/>
            <a:r>
              <a:rPr lang="en-US" dirty="0"/>
              <a:t>Many accelerators in the system addressing physical memory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F60E1-52CC-C243-BD3D-C64E3EDE70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CF7BE5-8694-4847-AD44-329B213B98C3}" type="slidenum">
              <a:rPr lang="en-US" altLang="en-US" smtClean="0"/>
              <a:pPr/>
              <a:t>74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4614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4">
            <a:extLst>
              <a:ext uri="{FF2B5EF4-FFF2-40B4-BE49-F238E27FC236}">
                <a16:creationId xmlns:a16="http://schemas.microsoft.com/office/drawing/2014/main" id="{9B5F5B6B-145E-AB4D-B5DC-62B3693F5A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7955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25: Virtual Memory II</a:t>
            </a:r>
            <a:br>
              <a:rPr lang="en-US" altLang="en-US" sz="4400" dirty="0">
                <a:ea typeface="ＭＳ Ｐゴシック" panose="020B0600070205080204" pitchFamily="34" charset="-128"/>
              </a:rPr>
            </a:br>
            <a:endParaRPr lang="en-US" altLang="en-US" sz="4400" dirty="0">
              <a:ea typeface="ＭＳ Ｐゴシック" panose="020B0600070205080204" pitchFamily="34" charset="-128"/>
            </a:endParaRPr>
          </a:p>
        </p:txBody>
      </p:sp>
      <p:sp>
        <p:nvSpPr>
          <p:cNvPr id="199682" name="Rectangle 5">
            <a:extLst>
              <a:ext uri="{FF2B5EF4-FFF2-40B4-BE49-F238E27FC236}">
                <a16:creationId xmlns:a16="http://schemas.microsoft.com/office/drawing/2014/main" id="{BD01BF6B-B2BB-594B-A7CA-09A95EFEDA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24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5490672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4">
            <a:extLst>
              <a:ext uri="{FF2B5EF4-FFF2-40B4-BE49-F238E27FC236}">
                <a16:creationId xmlns:a16="http://schemas.microsoft.com/office/drawing/2014/main" id="{4C8153F5-4C27-8F45-B8CB-4A018C5DC7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828800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sz="4000"/>
              <a:t>Some Issues in Virtual Memory</a:t>
            </a:r>
          </a:p>
        </p:txBody>
      </p:sp>
      <p:sp>
        <p:nvSpPr>
          <p:cNvPr id="190466" name="Rectangle 5">
            <a:extLst>
              <a:ext uri="{FF2B5EF4-FFF2-40B4-BE49-F238E27FC236}">
                <a16:creationId xmlns:a16="http://schemas.microsoft.com/office/drawing/2014/main" id="{4EC96D83-DC22-1143-B617-49B2F7883B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2947919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Title 1">
            <a:extLst>
              <a:ext uri="{FF2B5EF4-FFF2-40B4-BE49-F238E27FC236}">
                <a16:creationId xmlns:a16="http://schemas.microsoft.com/office/drawing/2014/main" id="{627D6B7E-323D-804D-B944-F82224268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Three Major Issues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6F562-822D-6344-9996-FB6E91134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1. How large is the page table and how do we store and access it?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2. How can we speed up translation &amp; access control check?</a:t>
            </a:r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0432FF"/>
                </a:solidFill>
              </a:rPr>
              <a:t>3. When do we do the translation in relation to cache access?</a:t>
            </a:r>
          </a:p>
          <a:p>
            <a:endParaRPr lang="en-US" altLang="en-US" dirty="0"/>
          </a:p>
          <a:p>
            <a:r>
              <a:rPr lang="en-US" altLang="en-US" dirty="0"/>
              <a:t>There are many other issues we will not cover in detail</a:t>
            </a:r>
          </a:p>
          <a:p>
            <a:pPr lvl="1"/>
            <a:r>
              <a:rPr lang="en-US" altLang="en-US" dirty="0"/>
              <a:t>What happens on a context switch?</a:t>
            </a:r>
          </a:p>
          <a:p>
            <a:pPr lvl="1"/>
            <a:r>
              <a:rPr lang="en-US" altLang="en-US" dirty="0"/>
              <a:t>How can you handle multiple page sizes?</a:t>
            </a:r>
          </a:p>
          <a:p>
            <a:pPr lvl="1"/>
            <a:r>
              <a:rPr lang="en-US" altLang="en-US" dirty="0"/>
              <a:t>…</a:t>
            </a:r>
          </a:p>
        </p:txBody>
      </p:sp>
      <p:sp>
        <p:nvSpPr>
          <p:cNvPr id="343043" name="Slide Number Placeholder 3">
            <a:extLst>
              <a:ext uri="{FF2B5EF4-FFF2-40B4-BE49-F238E27FC236}">
                <a16:creationId xmlns:a16="http://schemas.microsoft.com/office/drawing/2014/main" id="{6BE5EEC9-5BA4-3D4C-A50D-BAFB4C4835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90D7E5-ADC1-4C48-8FBE-2DD04892D66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59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Title 1">
            <a:extLst>
              <a:ext uri="{FF2B5EF4-FFF2-40B4-BE49-F238E27FC236}">
                <a16:creationId xmlns:a16="http://schemas.microsoft.com/office/drawing/2014/main" id="{D6B309CC-471E-BA47-9C34-E38972636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92940-6816-F148-A024-514648527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large is the page table?</a:t>
            </a:r>
          </a:p>
          <a:p>
            <a:pPr lvl="1"/>
            <a:endParaRPr lang="en-US" altLang="en-US"/>
          </a:p>
          <a:p>
            <a:r>
              <a:rPr lang="en-US" altLang="en-US"/>
              <a:t>Where do we store it? </a:t>
            </a:r>
          </a:p>
          <a:p>
            <a:pPr lvl="1"/>
            <a:r>
              <a:rPr lang="en-US" altLang="en-US"/>
              <a:t>In hardware?</a:t>
            </a:r>
          </a:p>
          <a:p>
            <a:pPr lvl="1"/>
            <a:r>
              <a:rPr lang="en-US" altLang="en-US"/>
              <a:t>In physical memory? (Where is the PTBR?)</a:t>
            </a:r>
          </a:p>
          <a:p>
            <a:pPr lvl="1"/>
            <a:r>
              <a:rPr lang="en-US" altLang="en-US"/>
              <a:t>In virtual memory? (Where is the PTBR?)</a:t>
            </a:r>
          </a:p>
          <a:p>
            <a:pPr lvl="1"/>
            <a:endParaRPr lang="en-US" altLang="en-US"/>
          </a:p>
          <a:p>
            <a:r>
              <a:rPr lang="en-US" altLang="en-US"/>
              <a:t>How can we store it efficiently without requiring physical memory that can store all page tables?</a:t>
            </a:r>
          </a:p>
          <a:p>
            <a:pPr lvl="1"/>
            <a:r>
              <a:rPr lang="en-US" altLang="en-US">
                <a:solidFill>
                  <a:srgbClr val="0000FF"/>
                </a:solidFill>
              </a:rPr>
              <a:t>Idea: multi-level page tables</a:t>
            </a:r>
          </a:p>
          <a:p>
            <a:pPr lvl="1"/>
            <a:r>
              <a:rPr lang="en-US" altLang="en-US"/>
              <a:t>Only the first-level page table has to be in physical memory</a:t>
            </a:r>
          </a:p>
          <a:p>
            <a:pPr lvl="1"/>
            <a:r>
              <a:rPr lang="en-US" altLang="en-US"/>
              <a:t>Remaining levels are in virtual memory (but get cached in physical memory when accessed)</a:t>
            </a:r>
          </a:p>
        </p:txBody>
      </p:sp>
      <p:sp>
        <p:nvSpPr>
          <p:cNvPr id="192515" name="Slide Number Placeholder 3">
            <a:extLst>
              <a:ext uri="{FF2B5EF4-FFF2-40B4-BE49-F238E27FC236}">
                <a16:creationId xmlns:a16="http://schemas.microsoft.com/office/drawing/2014/main" id="{D1EC14A4-799C-2A41-963D-B9D4154D4A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4F83DE-DDFB-4C46-BADE-EE9B151FF58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6551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itle 1">
            <a:extLst>
              <a:ext uri="{FF2B5EF4-FFF2-40B4-BE49-F238E27FC236}">
                <a16:creationId xmlns:a16="http://schemas.microsoft.com/office/drawing/2014/main" id="{8850B770-60C7-764A-9C3B-EBA353731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Issue: Page Table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49A27-595C-2B4A-8C05-144147215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839200" cy="55626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latin typeface="Tahoma" charset="0"/>
                <a:ea typeface="Tahoma" charset="0"/>
                <a:cs typeface="Tahoma" charset="0"/>
              </a:rPr>
              <a:t>Suppose 64-bit VA and 40-bit PA, how large is the page table?     </a:t>
            </a:r>
          </a:p>
          <a:p>
            <a:pPr lvl="2">
              <a:buFont typeface="Wingdings" charset="0"/>
              <a:buChar char="n"/>
              <a:defRPr/>
            </a:pPr>
            <a:r>
              <a:rPr lang="en-US" b="1" dirty="0">
                <a:latin typeface="Tahoma" charset="0"/>
                <a:ea typeface="Tahoma" charset="0"/>
                <a:cs typeface="Tahoma" charset="0"/>
              </a:rPr>
              <a:t>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52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entries x ~4 bytes </a:t>
            </a:r>
            <a:r>
              <a:rPr lang="en-US" b="1" dirty="0">
                <a:latin typeface="Tahoma" charset="0"/>
                <a:ea typeface="Tahoma" charset="0"/>
                <a:cs typeface="Tahoma" charset="0"/>
                <a:sym typeface="Symbol" charset="0"/>
              </a:rPr>
              <a:t>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2</a:t>
            </a:r>
            <a:r>
              <a:rPr lang="en-US" b="1" baseline="30000" dirty="0">
                <a:latin typeface="Tahoma" charset="0"/>
                <a:ea typeface="Tahoma" charset="0"/>
                <a:cs typeface="Tahoma" charset="0"/>
              </a:rPr>
              <a:t>54</a:t>
            </a:r>
            <a:r>
              <a:rPr lang="en-US" b="1" dirty="0">
                <a:latin typeface="Tahoma" charset="0"/>
                <a:ea typeface="Tahoma" charset="0"/>
                <a:cs typeface="Tahoma" charset="0"/>
              </a:rPr>
              <a:t> bytes		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that is for just one process!</a:t>
            </a:r>
          </a:p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Tahoma" charset="0"/>
                <a:ea typeface="Tahoma" charset="0"/>
                <a:cs typeface="Tahoma" charset="0"/>
              </a:rPr>
              <a:t>		and the process may not be using the entire VM space!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93539" name="Slide Number Placeholder 3">
            <a:extLst>
              <a:ext uri="{FF2B5EF4-FFF2-40B4-BE49-F238E27FC236}">
                <a16:creationId xmlns:a16="http://schemas.microsoft.com/office/drawing/2014/main" id="{49A3D937-16CD-5B4B-9ADE-27BAB17F2B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DBDA1-E7B5-FD4A-B066-A819ACCE71AD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3540" name="Rectangle 4">
            <a:extLst>
              <a:ext uri="{FF2B5EF4-FFF2-40B4-BE49-F238E27FC236}">
                <a16:creationId xmlns:a16="http://schemas.microsoft.com/office/drawing/2014/main" id="{6CB1376E-F8CF-0B4D-87C0-9B90898FA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670050"/>
            <a:ext cx="39624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VPN</a:t>
            </a:r>
          </a:p>
        </p:txBody>
      </p:sp>
      <p:sp>
        <p:nvSpPr>
          <p:cNvPr id="193541" name="Rectangle 5">
            <a:extLst>
              <a:ext uri="{FF2B5EF4-FFF2-40B4-BE49-F238E27FC236}">
                <a16:creationId xmlns:a16="http://schemas.microsoft.com/office/drawing/2014/main" id="{222BEB6E-EA84-7F42-8B5D-F341636C4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670050"/>
            <a:ext cx="1752600" cy="381000"/>
          </a:xfrm>
          <a:prstGeom prst="rect">
            <a:avLst/>
          </a:prstGeom>
          <a:solidFill>
            <a:srgbClr val="C0C0C0"/>
          </a:solidFill>
          <a:ln w="190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 Offset</a:t>
            </a:r>
          </a:p>
        </p:txBody>
      </p:sp>
      <p:sp>
        <p:nvSpPr>
          <p:cNvPr id="193542" name="Rectangle 6">
            <a:extLst>
              <a:ext uri="{FF2B5EF4-FFF2-40B4-BE49-F238E27FC236}">
                <a16:creationId xmlns:a16="http://schemas.microsoft.com/office/drawing/2014/main" id="{C22300A3-FDE0-CF46-82C0-345654015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2813050"/>
            <a:ext cx="1295400" cy="1447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table</a:t>
            </a:r>
          </a:p>
        </p:txBody>
      </p:sp>
      <p:sp>
        <p:nvSpPr>
          <p:cNvPr id="193543" name="Oval 7">
            <a:extLst>
              <a:ext uri="{FF2B5EF4-FFF2-40B4-BE49-F238E27FC236}">
                <a16:creationId xmlns:a16="http://schemas.microsoft.com/office/drawing/2014/main" id="{E9C76368-6AE1-8444-A3BE-8275C3010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2998788"/>
            <a:ext cx="1066800" cy="10668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concat</a:t>
            </a:r>
          </a:p>
        </p:txBody>
      </p:sp>
      <p:sp>
        <p:nvSpPr>
          <p:cNvPr id="193544" name="Rectangle 8">
            <a:extLst>
              <a:ext uri="{FF2B5EF4-FFF2-40B4-BE49-F238E27FC236}">
                <a16:creationId xmlns:a16="http://schemas.microsoft.com/office/drawing/2014/main" id="{16A911AE-5583-9046-8349-6663DD904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25" y="3333750"/>
            <a:ext cx="447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grpSp>
        <p:nvGrpSpPr>
          <p:cNvPr id="193545" name="Group 9">
            <a:extLst>
              <a:ext uri="{FF2B5EF4-FFF2-40B4-BE49-F238E27FC236}">
                <a16:creationId xmlns:a16="http://schemas.microsoft.com/office/drawing/2014/main" id="{7034847C-C415-4246-8F64-D3FEC2B1F854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838200"/>
            <a:ext cx="5638800" cy="679450"/>
            <a:chOff x="3648" y="820"/>
            <a:chExt cx="1056" cy="428"/>
          </a:xfrm>
        </p:grpSpPr>
        <p:sp>
          <p:nvSpPr>
            <p:cNvPr id="193558" name="AutoShape 10">
              <a:extLst>
                <a:ext uri="{FF2B5EF4-FFF2-40B4-BE49-F238E27FC236}">
                  <a16:creationId xmlns:a16="http://schemas.microsoft.com/office/drawing/2014/main" id="{44B65D07-8708-284F-AEB0-63EE0DF2A42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04" y="648"/>
              <a:ext cx="144" cy="1056"/>
            </a:xfrm>
            <a:prstGeom prst="leftBrace">
              <a:avLst>
                <a:gd name="adj1" fmla="val 6111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3559" name="Text Box 11">
              <a:extLst>
                <a:ext uri="{FF2B5EF4-FFF2-40B4-BE49-F238E27FC236}">
                  <a16:creationId xmlns:a16="http://schemas.microsoft.com/office/drawing/2014/main" id="{6880690E-7C67-8C47-926B-D5C79C7CA1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9" y="820"/>
              <a:ext cx="17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rPr>
                <a:t>64-bit</a:t>
              </a:r>
            </a:p>
          </p:txBody>
        </p:sp>
      </p:grpSp>
      <p:cxnSp>
        <p:nvCxnSpPr>
          <p:cNvPr id="193546" name="AutoShape 12">
            <a:extLst>
              <a:ext uri="{FF2B5EF4-FFF2-40B4-BE49-F238E27FC236}">
                <a16:creationId xmlns:a16="http://schemas.microsoft.com/office/drawing/2014/main" id="{3564D224-498D-F047-8A1D-21109D4828FF}"/>
              </a:ext>
            </a:extLst>
          </p:cNvPr>
          <p:cNvCxnSpPr>
            <a:cxnSpLocks noChangeShapeType="1"/>
            <a:stCxn id="193540" idx="2"/>
            <a:endCxn id="193542" idx="0"/>
          </p:cNvCxnSpPr>
          <p:nvPr/>
        </p:nvCxnSpPr>
        <p:spPr bwMode="auto">
          <a:xfrm rot="16200000" flipH="1">
            <a:off x="2755107" y="2429668"/>
            <a:ext cx="742950" cy="4763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7" name="AutoShape 13">
            <a:extLst>
              <a:ext uri="{FF2B5EF4-FFF2-40B4-BE49-F238E27FC236}">
                <a16:creationId xmlns:a16="http://schemas.microsoft.com/office/drawing/2014/main" id="{06AEEFF6-CC23-6E42-BD87-6D912F9147C8}"/>
              </a:ext>
            </a:extLst>
          </p:cNvPr>
          <p:cNvCxnSpPr>
            <a:cxnSpLocks noChangeShapeType="1"/>
            <a:stCxn id="193541" idx="2"/>
            <a:endCxn id="193543" idx="0"/>
          </p:cNvCxnSpPr>
          <p:nvPr/>
        </p:nvCxnSpPr>
        <p:spPr bwMode="auto">
          <a:xfrm rot="5400000">
            <a:off x="5438775" y="2522538"/>
            <a:ext cx="928688" cy="4762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8" name="AutoShape 14">
            <a:extLst>
              <a:ext uri="{FF2B5EF4-FFF2-40B4-BE49-F238E27FC236}">
                <a16:creationId xmlns:a16="http://schemas.microsoft.com/office/drawing/2014/main" id="{316DE5D9-09AA-3D46-A37C-374C901E22A6}"/>
              </a:ext>
            </a:extLst>
          </p:cNvPr>
          <p:cNvCxnSpPr>
            <a:cxnSpLocks noChangeShapeType="1"/>
            <a:stCxn id="193542" idx="3"/>
            <a:endCxn id="193543" idx="2"/>
          </p:cNvCxnSpPr>
          <p:nvPr/>
        </p:nvCxnSpPr>
        <p:spPr bwMode="auto">
          <a:xfrm flipV="1">
            <a:off x="3786188" y="3532188"/>
            <a:ext cx="1571625" cy="476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549" name="AutoShape 15">
            <a:extLst>
              <a:ext uri="{FF2B5EF4-FFF2-40B4-BE49-F238E27FC236}">
                <a16:creationId xmlns:a16="http://schemas.microsoft.com/office/drawing/2014/main" id="{7E02B447-7AAC-D445-8DC7-FA83BD73D681}"/>
              </a:ext>
            </a:extLst>
          </p:cNvPr>
          <p:cNvCxnSpPr>
            <a:cxnSpLocks noChangeShapeType="1"/>
            <a:stCxn id="193543" idx="6"/>
            <a:endCxn id="193544" idx="1"/>
          </p:cNvCxnSpPr>
          <p:nvPr/>
        </p:nvCxnSpPr>
        <p:spPr bwMode="auto">
          <a:xfrm>
            <a:off x="6434138" y="3532188"/>
            <a:ext cx="1233487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3550" name="Line 16">
            <a:extLst>
              <a:ext uri="{FF2B5EF4-FFF2-40B4-BE49-F238E27FC236}">
                <a16:creationId xmlns:a16="http://schemas.microsoft.com/office/drawing/2014/main" id="{48ACC37E-A840-3041-A5A9-B717F08692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1" name="Line 17">
            <a:extLst>
              <a:ext uri="{FF2B5EF4-FFF2-40B4-BE49-F238E27FC236}">
                <a16:creationId xmlns:a16="http://schemas.microsoft.com/office/drawing/2014/main" id="{E6A3EBBC-FD9B-074C-9C0C-41AE99DF5D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34200" y="3422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2" name="Line 18">
            <a:extLst>
              <a:ext uri="{FF2B5EF4-FFF2-40B4-BE49-F238E27FC236}">
                <a16:creationId xmlns:a16="http://schemas.microsoft.com/office/drawing/2014/main" id="{E5A50608-C21F-174D-B02F-647EA0D3DC3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867400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3" name="Line 19">
            <a:extLst>
              <a:ext uri="{FF2B5EF4-FFF2-40B4-BE49-F238E27FC236}">
                <a16:creationId xmlns:a16="http://schemas.microsoft.com/office/drawing/2014/main" id="{207BFCBD-48C6-254B-9F7A-B234245FC2A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3095625" y="227965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3554" name="Text Box 20">
            <a:extLst>
              <a:ext uri="{FF2B5EF4-FFF2-40B4-BE49-F238E27FC236}">
                <a16:creationId xmlns:a16="http://schemas.microsoft.com/office/drawing/2014/main" id="{71849F22-E937-7448-B67F-A8AAD2EDF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4713" y="2133600"/>
            <a:ext cx="925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12-bit</a:t>
            </a:r>
          </a:p>
        </p:txBody>
      </p:sp>
      <p:sp>
        <p:nvSpPr>
          <p:cNvPr id="193555" name="Text Box 21">
            <a:extLst>
              <a:ext uri="{FF2B5EF4-FFF2-40B4-BE49-F238E27FC236}">
                <a16:creationId xmlns:a16="http://schemas.microsoft.com/office/drawing/2014/main" id="{94A90841-21AA-A54E-9CD7-6AC0C26AB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3100" y="21336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52-bit</a:t>
            </a:r>
          </a:p>
        </p:txBody>
      </p:sp>
      <p:sp>
        <p:nvSpPr>
          <p:cNvPr id="193556" name="Text Box 22">
            <a:extLst>
              <a:ext uri="{FF2B5EF4-FFF2-40B4-BE49-F238E27FC236}">
                <a16:creationId xmlns:a16="http://schemas.microsoft.com/office/drawing/2014/main" id="{9E315544-04DF-0244-9B17-58C841E3D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28-bit</a:t>
            </a:r>
          </a:p>
        </p:txBody>
      </p:sp>
      <p:sp>
        <p:nvSpPr>
          <p:cNvPr id="193557" name="Text Box 23">
            <a:extLst>
              <a:ext uri="{FF2B5EF4-FFF2-40B4-BE49-F238E27FC236}">
                <a16:creationId xmlns:a16="http://schemas.microsoft.com/office/drawing/2014/main" id="{1CE4575E-840B-3E4E-A5F5-63DD312E5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2563" y="3581400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40-bit</a:t>
            </a:r>
          </a:p>
        </p:txBody>
      </p:sp>
    </p:spTree>
    <p:extLst>
      <p:ext uri="{BB962C8B-B14F-4D97-AF65-F5344CB8AC3E}">
        <p14:creationId xmlns:p14="http://schemas.microsoft.com/office/powerpoint/2010/main" val="1139325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Recall: Address Translation</a:t>
            </a:r>
            <a:endParaRPr lang="en-US" dirty="0">
              <a:latin typeface="Consolas" pitchFamily="49" charset="0"/>
            </a:endParaRPr>
          </a:p>
        </p:txBody>
      </p:sp>
      <p:pic>
        <p:nvPicPr>
          <p:cNvPr id="125956" name="Picture 5" descr="Fig8_2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34" y="1362075"/>
            <a:ext cx="7029307" cy="4972050"/>
          </a:xfrm>
          <a:noFill/>
        </p:spPr>
      </p:pic>
      <p:sp>
        <p:nvSpPr>
          <p:cNvPr id="125954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2595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913188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Title 1">
            <a:extLst>
              <a:ext uri="{FF2B5EF4-FFF2-40B4-BE49-F238E27FC236}">
                <a16:creationId xmlns:a16="http://schemas.microsoft.com/office/drawing/2014/main" id="{74C030EE-F9B4-3641-A75D-97F757331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Solution: Multi-Level Page Tables</a:t>
            </a:r>
          </a:p>
        </p:txBody>
      </p:sp>
      <p:sp>
        <p:nvSpPr>
          <p:cNvPr id="194562" name="Slide Number Placeholder 3">
            <a:extLst>
              <a:ext uri="{FF2B5EF4-FFF2-40B4-BE49-F238E27FC236}">
                <a16:creationId xmlns:a16="http://schemas.microsoft.com/office/drawing/2014/main" id="{C82907DE-6C3B-014A-A755-DC444F15F5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6DD4A6-1623-9541-820E-6D394192EDA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4563" name="Picture 5">
            <a:extLst>
              <a:ext uri="{FF2B5EF4-FFF2-40B4-BE49-F238E27FC236}">
                <a16:creationId xmlns:a16="http://schemas.microsoft.com/office/drawing/2014/main" id="{D147C06C-FFEC-7849-843E-EEA7C6F69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2006600"/>
            <a:ext cx="85852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4" name="TextBox 1">
            <a:extLst>
              <a:ext uri="{FF2B5EF4-FFF2-40B4-BE49-F238E27FC236}">
                <a16:creationId xmlns:a16="http://schemas.microsoft.com/office/drawing/2014/main" id="{171F29CC-8452-6741-8496-A63008942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066800"/>
            <a:ext cx="3698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Example from the x86 architecture</a:t>
            </a:r>
          </a:p>
        </p:txBody>
      </p:sp>
    </p:spTree>
    <p:extLst>
      <p:ext uri="{BB962C8B-B14F-4D97-AF65-F5344CB8AC3E}">
        <p14:creationId xmlns:p14="http://schemas.microsoft.com/office/powerpoint/2010/main" val="2819937644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itle 1">
            <a:extLst>
              <a:ext uri="{FF2B5EF4-FFF2-40B4-BE49-F238E27FC236}">
                <a16:creationId xmlns:a16="http://schemas.microsoft.com/office/drawing/2014/main" id="{DADDC711-4B3C-F14A-9A73-92833D4A0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Page Table Access</a:t>
            </a:r>
          </a:p>
        </p:txBody>
      </p:sp>
      <p:sp>
        <p:nvSpPr>
          <p:cNvPr id="181250" name="Content Placeholder 2">
            <a:extLst>
              <a:ext uri="{FF2B5EF4-FFF2-40B4-BE49-F238E27FC236}">
                <a16:creationId xmlns:a16="http://schemas.microsoft.com/office/drawing/2014/main" id="{645A3833-7A06-9747-B4A6-47EE5E859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do we access the Page Table?</a:t>
            </a:r>
          </a:p>
          <a:p>
            <a:endParaRPr lang="en-US" altLang="en-US"/>
          </a:p>
          <a:p>
            <a:r>
              <a:rPr lang="en-US" altLang="en-US"/>
              <a:t>Page Table Base Register (CR3 in x86)</a:t>
            </a:r>
          </a:p>
          <a:p>
            <a:r>
              <a:rPr lang="en-US" altLang="en-US"/>
              <a:t>Page Table Limit Register</a:t>
            </a:r>
          </a:p>
          <a:p>
            <a:endParaRPr lang="en-US" altLang="en-US"/>
          </a:p>
          <a:p>
            <a:r>
              <a:rPr lang="en-US" altLang="en-US"/>
              <a:t>If VPN is out of the bounds (exceeds PTLR) then the process did not allocate the virtual page </a:t>
            </a:r>
            <a:r>
              <a:rPr lang="en-US" altLang="en-US">
                <a:sym typeface="Wingdings" pitchFamily="2" charset="2"/>
              </a:rPr>
              <a:t> access control exception</a:t>
            </a:r>
          </a:p>
          <a:p>
            <a:endParaRPr lang="en-US" altLang="en-US">
              <a:sym typeface="Wingdings" pitchFamily="2" charset="2"/>
            </a:endParaRPr>
          </a:p>
          <a:p>
            <a:r>
              <a:rPr lang="en-US" altLang="en-US">
                <a:sym typeface="Wingdings" pitchFamily="2" charset="2"/>
              </a:rPr>
              <a:t>Page Table Base Register is part of a process’s context</a:t>
            </a:r>
          </a:p>
          <a:p>
            <a:pPr lvl="1"/>
            <a:r>
              <a:rPr lang="en-US" altLang="en-US">
                <a:sym typeface="Wingdings" pitchFamily="2" charset="2"/>
              </a:rPr>
              <a:t>Just like PC, status registers, general purpose registers</a:t>
            </a:r>
          </a:p>
          <a:p>
            <a:pPr lvl="1"/>
            <a:r>
              <a:rPr lang="en-US" altLang="en-US">
                <a:sym typeface="Wingdings" pitchFamily="2" charset="2"/>
              </a:rPr>
              <a:t>Needs to be loaded when the process is context-switched in</a:t>
            </a:r>
            <a:endParaRPr lang="en-US" altLang="en-US"/>
          </a:p>
        </p:txBody>
      </p:sp>
      <p:sp>
        <p:nvSpPr>
          <p:cNvPr id="195587" name="Slide Number Placeholder 3">
            <a:extLst>
              <a:ext uri="{FF2B5EF4-FFF2-40B4-BE49-F238E27FC236}">
                <a16:creationId xmlns:a16="http://schemas.microsoft.com/office/drawing/2014/main" id="{3BC61CFB-3DA6-144C-A9C0-9136B7597B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A9F5A5-4DFF-3645-B5E9-B9258728CBF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624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Title 1">
            <a:extLst>
              <a:ext uri="{FF2B5EF4-FFF2-40B4-BE49-F238E27FC236}">
                <a16:creationId xmlns:a16="http://schemas.microsoft.com/office/drawing/2014/main" id="{588EFDF4-F657-3C4D-9C6B-A4DCDCDE3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on x86 Page Tables (I): Small Pages</a:t>
            </a:r>
          </a:p>
        </p:txBody>
      </p:sp>
      <p:sp>
        <p:nvSpPr>
          <p:cNvPr id="196610" name="Slide Number Placeholder 3">
            <a:extLst>
              <a:ext uri="{FF2B5EF4-FFF2-40B4-BE49-F238E27FC236}">
                <a16:creationId xmlns:a16="http://schemas.microsoft.com/office/drawing/2014/main" id="{2DC66987-8ECA-BC47-AA75-E5F284FDED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F9AA9A-742C-1547-9175-4C9CF962CCC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6611" name="Picture 4">
            <a:extLst>
              <a:ext uri="{FF2B5EF4-FFF2-40B4-BE49-F238E27FC236}">
                <a16:creationId xmlns:a16="http://schemas.microsoft.com/office/drawing/2014/main" id="{66F37CD6-267C-6748-BA94-80385E00F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143000"/>
            <a:ext cx="84455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58137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Title 1">
            <a:extLst>
              <a:ext uri="{FF2B5EF4-FFF2-40B4-BE49-F238E27FC236}">
                <a16:creationId xmlns:a16="http://schemas.microsoft.com/office/drawing/2014/main" id="{BA7E9F35-A6E5-9645-AA8A-A2650FD6D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on x86 Page Tables (II): Large Pages</a:t>
            </a:r>
          </a:p>
        </p:txBody>
      </p:sp>
      <p:sp>
        <p:nvSpPr>
          <p:cNvPr id="197634" name="Slide Number Placeholder 3">
            <a:extLst>
              <a:ext uri="{FF2B5EF4-FFF2-40B4-BE49-F238E27FC236}">
                <a16:creationId xmlns:a16="http://schemas.microsoft.com/office/drawing/2014/main" id="{C845D9C0-D4BC-4D4B-8269-0E5D941C0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D9646D-222B-9646-AE36-A3D6A9C8045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7635" name="Picture 5">
            <a:extLst>
              <a:ext uri="{FF2B5EF4-FFF2-40B4-BE49-F238E27FC236}">
                <a16:creationId xmlns:a16="http://schemas.microsoft.com/office/drawing/2014/main" id="{6F7A3F23-08D9-7242-92ED-C2DE8DA128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44600"/>
            <a:ext cx="8521700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199910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itle 1">
            <a:extLst>
              <a:ext uri="{FF2B5EF4-FFF2-40B4-BE49-F238E27FC236}">
                <a16:creationId xmlns:a16="http://schemas.microsoft.com/office/drawing/2014/main" id="{EAE7886A-EC76-A247-89CB-15BDAD0AB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Page Table Entries</a:t>
            </a:r>
          </a:p>
        </p:txBody>
      </p:sp>
      <p:sp>
        <p:nvSpPr>
          <p:cNvPr id="198658" name="Slide Number Placeholder 3">
            <a:extLst>
              <a:ext uri="{FF2B5EF4-FFF2-40B4-BE49-F238E27FC236}">
                <a16:creationId xmlns:a16="http://schemas.microsoft.com/office/drawing/2014/main" id="{01B41EB0-6588-7440-8DCE-82D3834415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2BDD15-A919-604E-92E0-BC071F4B86A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8659" name="Picture 4">
            <a:extLst>
              <a:ext uri="{FF2B5EF4-FFF2-40B4-BE49-F238E27FC236}">
                <a16:creationId xmlns:a16="http://schemas.microsoft.com/office/drawing/2014/main" id="{1F564C8A-0DCC-B643-BAA5-347B8A4C4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71628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5957926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Title 1">
            <a:extLst>
              <a:ext uri="{FF2B5EF4-FFF2-40B4-BE49-F238E27FC236}">
                <a16:creationId xmlns:a16="http://schemas.microsoft.com/office/drawing/2014/main" id="{F6FA736D-6947-E940-B7D5-2D4CCE048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PTE (4KB page)</a:t>
            </a:r>
          </a:p>
        </p:txBody>
      </p:sp>
      <p:sp>
        <p:nvSpPr>
          <p:cNvPr id="199682" name="Slide Number Placeholder 3">
            <a:extLst>
              <a:ext uri="{FF2B5EF4-FFF2-40B4-BE49-F238E27FC236}">
                <a16:creationId xmlns:a16="http://schemas.microsoft.com/office/drawing/2014/main" id="{44605B34-2351-9143-BC65-8B41308CFD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AA37C6-3EB9-274F-A9FD-C806238EBBBB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99683" name="Picture 5">
            <a:extLst>
              <a:ext uri="{FF2B5EF4-FFF2-40B4-BE49-F238E27FC236}">
                <a16:creationId xmlns:a16="http://schemas.microsoft.com/office/drawing/2014/main" id="{5D2D3971-47EB-D942-8B50-4CD705938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62013"/>
            <a:ext cx="6362700" cy="591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5639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Title 1">
            <a:extLst>
              <a:ext uri="{FF2B5EF4-FFF2-40B4-BE49-F238E27FC236}">
                <a16:creationId xmlns:a16="http://schemas.microsoft.com/office/drawing/2014/main" id="{51E1D685-D926-0D41-8261-F93D56398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x86 Page Directory Entry (PDE)</a:t>
            </a:r>
          </a:p>
        </p:txBody>
      </p:sp>
      <p:sp>
        <p:nvSpPr>
          <p:cNvPr id="200706" name="Slide Number Placeholder 3">
            <a:extLst>
              <a:ext uri="{FF2B5EF4-FFF2-40B4-BE49-F238E27FC236}">
                <a16:creationId xmlns:a16="http://schemas.microsoft.com/office/drawing/2014/main" id="{020F9A93-BF97-1B49-8C0B-53F6B38662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8A5E4E8-C846-8248-8478-A5D70CF14DF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0707" name="Picture 4">
            <a:extLst>
              <a:ext uri="{FF2B5EF4-FFF2-40B4-BE49-F238E27FC236}">
                <a16:creationId xmlns:a16="http://schemas.microsoft.com/office/drawing/2014/main" id="{F2F3F7B0-1E60-924B-8880-268DF8287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219200"/>
            <a:ext cx="87249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57616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itle 1">
            <a:extLst>
              <a:ext uri="{FF2B5EF4-FFF2-40B4-BE49-F238E27FC236}">
                <a16:creationId xmlns:a16="http://schemas.microsoft.com/office/drawing/2014/main" id="{4841173B-E473-E34A-818F-E9AB0F518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Four-level Paging in x86</a:t>
            </a:r>
          </a:p>
        </p:txBody>
      </p:sp>
      <p:sp>
        <p:nvSpPr>
          <p:cNvPr id="201730" name="Slide Number Placeholder 3">
            <a:extLst>
              <a:ext uri="{FF2B5EF4-FFF2-40B4-BE49-F238E27FC236}">
                <a16:creationId xmlns:a16="http://schemas.microsoft.com/office/drawing/2014/main" id="{93557DD2-7AB0-914E-9008-8E674E2D59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05E6DD-AE10-BF4F-936B-5786666E0B8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1731" name="Picture 4">
            <a:extLst>
              <a:ext uri="{FF2B5EF4-FFF2-40B4-BE49-F238E27FC236}">
                <a16:creationId xmlns:a16="http://schemas.microsoft.com/office/drawing/2014/main" id="{2FE9BC20-2B20-C545-B988-2A2980BBF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28688"/>
            <a:ext cx="7785100" cy="585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246991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itle 1">
            <a:extLst>
              <a:ext uri="{FF2B5EF4-FFF2-40B4-BE49-F238E27FC236}">
                <a16:creationId xmlns:a16="http://schemas.microsoft.com/office/drawing/2014/main" id="{ED445A99-6DD6-584E-83BD-A9229064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2800"/>
              <a:t>Four-level Paging and Extended Physical Address Space in x86</a:t>
            </a:r>
          </a:p>
        </p:txBody>
      </p:sp>
      <p:sp>
        <p:nvSpPr>
          <p:cNvPr id="202754" name="Slide Number Placeholder 3">
            <a:extLst>
              <a:ext uri="{FF2B5EF4-FFF2-40B4-BE49-F238E27FC236}">
                <a16:creationId xmlns:a16="http://schemas.microsoft.com/office/drawing/2014/main" id="{0CE04DEC-1866-0A4B-AB7F-3FCAE7E2DB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5CD54C-9053-3646-BA8C-0D267817F35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02755" name="Picture 6">
            <a:extLst>
              <a:ext uri="{FF2B5EF4-FFF2-40B4-BE49-F238E27FC236}">
                <a16:creationId xmlns:a16="http://schemas.microsoft.com/office/drawing/2014/main" id="{F07F7AA8-3028-734B-9D0B-47A122B2B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9300"/>
            <a:ext cx="9144000" cy="279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66570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itle 1">
            <a:extLst>
              <a:ext uri="{FF2B5EF4-FFF2-40B4-BE49-F238E27FC236}">
                <a16:creationId xmlns:a16="http://schemas.microsoft.com/office/drawing/2014/main" id="{BA769F67-799F-5443-BC1C-A0EE98E30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07C69F-FBF3-FB40-A17F-0533163AC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How fast is the address translation?</a:t>
            </a:r>
          </a:p>
          <a:p>
            <a:pPr lvl="1"/>
            <a:r>
              <a:rPr lang="en-US" altLang="en-US"/>
              <a:t>How can we make it fast?</a:t>
            </a:r>
          </a:p>
          <a:p>
            <a:pPr lvl="1"/>
            <a:endParaRPr lang="en-US" altLang="en-US"/>
          </a:p>
          <a:p>
            <a:r>
              <a:rPr lang="en-US" altLang="en-US">
                <a:solidFill>
                  <a:srgbClr val="0000FF"/>
                </a:solidFill>
              </a:rPr>
              <a:t>Idea: Use a hardware structure that caches PTEs </a:t>
            </a:r>
            <a:r>
              <a:rPr lang="en-US" altLang="en-US">
                <a:solidFill>
                  <a:srgbClr val="0000FF"/>
                </a:solidFill>
                <a:sym typeface="Wingdings" pitchFamily="2" charset="2"/>
              </a:rPr>
              <a:t> Translation lookaside buffer</a:t>
            </a:r>
            <a:endParaRPr lang="en-US" altLang="en-US">
              <a:solidFill>
                <a:srgbClr val="0000FF"/>
              </a:solidFill>
            </a:endParaRPr>
          </a:p>
          <a:p>
            <a:endParaRPr lang="en-US" altLang="en-US"/>
          </a:p>
          <a:p>
            <a:r>
              <a:rPr lang="en-US" altLang="en-US"/>
              <a:t>What should be done on a TLB miss?</a:t>
            </a:r>
          </a:p>
          <a:p>
            <a:pPr lvl="1"/>
            <a:r>
              <a:rPr lang="en-US" altLang="en-US"/>
              <a:t>What TLB entry to replace?</a:t>
            </a:r>
          </a:p>
          <a:p>
            <a:pPr lvl="1"/>
            <a:r>
              <a:rPr lang="en-US" altLang="en-US"/>
              <a:t>Who handles the TLB miss? HW vs. SW?</a:t>
            </a:r>
          </a:p>
          <a:p>
            <a:pPr lvl="1"/>
            <a:endParaRPr lang="en-US" altLang="en-US"/>
          </a:p>
          <a:p>
            <a:r>
              <a:rPr lang="en-US" altLang="en-US"/>
              <a:t>What should be done on a page fault?</a:t>
            </a:r>
          </a:p>
          <a:p>
            <a:pPr lvl="1"/>
            <a:r>
              <a:rPr lang="en-US" altLang="en-US"/>
              <a:t>What virtual page to replace from physical memory?</a:t>
            </a:r>
          </a:p>
          <a:p>
            <a:pPr lvl="1"/>
            <a:r>
              <a:rPr lang="en-US" altLang="en-US"/>
              <a:t>Who handles the page fault? HW vs. SW?</a:t>
            </a:r>
          </a:p>
          <a:p>
            <a:endParaRPr lang="en-US" altLang="en-US"/>
          </a:p>
        </p:txBody>
      </p:sp>
      <p:sp>
        <p:nvSpPr>
          <p:cNvPr id="203779" name="Slide Number Placeholder 3">
            <a:extLst>
              <a:ext uri="{FF2B5EF4-FFF2-40B4-BE49-F238E27FC236}">
                <a16:creationId xmlns:a16="http://schemas.microsoft.com/office/drawing/2014/main" id="{7F9CA2B1-D339-D24B-B311-30E30AB492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1FE879-FA7D-864B-B0DA-574E0DE26E4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528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3005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Recall: Virtual Memory Example</a:t>
            </a:r>
            <a:endParaRPr lang="en-US" dirty="0">
              <a:latin typeface="Consolas" pitchFamily="49" charset="0"/>
            </a:endParaRPr>
          </a:p>
        </p:txBody>
      </p:sp>
      <p:sp>
        <p:nvSpPr>
          <p:cNvPr id="130053" name="Rectangle 6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295400"/>
            <a:ext cx="7772400" cy="472440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System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Virtual memory size: 2 GB = 2</a:t>
            </a:r>
            <a:r>
              <a:rPr lang="en-US" b="1" baseline="30000" dirty="0">
                <a:solidFill>
                  <a:schemeClr val="accent2"/>
                </a:solidFill>
              </a:rPr>
              <a:t>31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Physical memory size: 128 MB = 2</a:t>
            </a:r>
            <a:r>
              <a:rPr lang="en-US" b="1" baseline="30000" dirty="0">
                <a:solidFill>
                  <a:srgbClr val="FF3300"/>
                </a:solidFill>
              </a:rPr>
              <a:t>27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Page size: 4 KB = 2</a:t>
            </a:r>
            <a:r>
              <a:rPr lang="en-US" b="1" baseline="30000" dirty="0">
                <a:solidFill>
                  <a:srgbClr val="0432FF"/>
                </a:solidFill>
              </a:rPr>
              <a:t>12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bytes</a:t>
            </a:r>
          </a:p>
        </p:txBody>
      </p:sp>
      <p:sp>
        <p:nvSpPr>
          <p:cNvPr id="130051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2303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005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6731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78C865D-588D-BE49-9907-7221A4CAF4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28414B-0796-8641-B452-F4B6FCBF952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8156695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Slide Number Placeholder 5">
            <a:extLst>
              <a:ext uri="{FF2B5EF4-FFF2-40B4-BE49-F238E27FC236}">
                <a16:creationId xmlns:a16="http://schemas.microsoft.com/office/drawing/2014/main" id="{709356FD-E9F7-EB4C-9DF4-8A97CA70B4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000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C4603B-B58F-CD43-BB4F-8D0E07195E9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4802" name="Rectangle 2">
            <a:extLst>
              <a:ext uri="{FF2B5EF4-FFF2-40B4-BE49-F238E27FC236}">
                <a16:creationId xmlns:a16="http://schemas.microsoft.com/office/drawing/2014/main" id="{2BF86F6A-8325-AB4F-892A-A3CA62883D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10600" cy="1066800"/>
          </a:xfrm>
        </p:spPr>
        <p:txBody>
          <a:bodyPr/>
          <a:lstStyle/>
          <a:p>
            <a:pPr eaLnBrk="1" hangingPunct="1"/>
            <a:r>
              <a:rPr lang="en-US" altLang="en-US" sz="3600"/>
              <a:t>Speeding up Translation with a TLB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10B18E2-F75E-2044-9EAF-A59A14B9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763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Essentially a cache of recent address translations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Avoids going to the page table on every reference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Index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 = lower bits of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VPN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                 (virtual page #)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Tag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= unused bits of VPN +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             process ID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Data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MS PGothic" charset="0"/>
                <a:cs typeface="MS PGothic" charset="0"/>
              </a:rPr>
              <a:t> = a page-table entry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Status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= valid, dirty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charset="0"/>
              <a:cs typeface="MS PGothic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The usual cache design choices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(placement, replacement policy,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charset="0"/>
                <a:cs typeface="MS PGothic" charset="0"/>
              </a:rPr>
              <a:t>multi-level, etc.) apply here too.</a:t>
            </a:r>
          </a:p>
        </p:txBody>
      </p:sp>
      <p:pic>
        <p:nvPicPr>
          <p:cNvPr id="204804" name="Picture 3">
            <a:extLst>
              <a:ext uri="{FF2B5EF4-FFF2-40B4-BE49-F238E27FC236}">
                <a16:creationId xmlns:a16="http://schemas.microsoft.com/office/drawing/2014/main" id="{F3251B58-E235-4945-99A7-24D4B6152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9" t="30664" r="6029" b="18228"/>
          <a:stretch>
            <a:fillRect/>
          </a:stretch>
        </p:blipFill>
        <p:spPr bwMode="auto">
          <a:xfrm>
            <a:off x="4419600" y="2298700"/>
            <a:ext cx="4648200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665386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Title 1">
            <a:extLst>
              <a:ext uri="{FF2B5EF4-FFF2-40B4-BE49-F238E27FC236}">
                <a16:creationId xmlns:a16="http://schemas.microsoft.com/office/drawing/2014/main" id="{63F955BF-12A5-2644-A546-5863A13F8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DE016-48D0-4343-860A-F05BEF66B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The TLB is small; it cannot hold </a:t>
            </a:r>
            <a:r>
              <a:rPr lang="en-US" u="sng" dirty="0"/>
              <a:t>all</a:t>
            </a:r>
            <a:r>
              <a:rPr lang="en-US" dirty="0"/>
              <a:t>  PTEs</a:t>
            </a:r>
          </a:p>
          <a:p>
            <a:pPr lvl="1">
              <a:defRPr/>
            </a:pPr>
            <a:r>
              <a:rPr lang="en-US" dirty="0"/>
              <a:t>Some translations will inevitably miss in the TLB</a:t>
            </a:r>
          </a:p>
          <a:p>
            <a:pPr lvl="1">
              <a:defRPr/>
            </a:pPr>
            <a:r>
              <a:rPr lang="en-US" dirty="0"/>
              <a:t>Must access memory to find the appropriate PTE</a:t>
            </a:r>
          </a:p>
          <a:p>
            <a:pPr lvl="2">
              <a:defRPr/>
            </a:pPr>
            <a:r>
              <a:rPr lang="en-US" sz="2400" dirty="0"/>
              <a:t>Called </a:t>
            </a:r>
            <a:r>
              <a:rPr lang="en-US" sz="2400" b="1" dirty="0"/>
              <a:t>walking</a:t>
            </a:r>
            <a:r>
              <a:rPr lang="en-US" sz="2400" dirty="0"/>
              <a:t> the page directory/table</a:t>
            </a:r>
          </a:p>
          <a:p>
            <a:pPr lvl="2">
              <a:defRPr/>
            </a:pPr>
            <a:r>
              <a:rPr lang="en-US" sz="2400" dirty="0"/>
              <a:t>Large performance penalty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Who handles TLB misses? Hardware or software?</a:t>
            </a:r>
            <a:endParaRPr lang="en-US" sz="1050" dirty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74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Title 1">
            <a:extLst>
              <a:ext uri="{FF2B5EF4-FFF2-40B4-BE49-F238E27FC236}">
                <a16:creationId xmlns:a16="http://schemas.microsoft.com/office/drawing/2014/main" id="{92D57A14-FF25-F246-8FD6-5E75F14A1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 (II</a:t>
            </a:r>
            <a:r>
              <a:rPr lang="en-US" altLang="ja-JP"/>
              <a:t>)</a:t>
            </a: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3B367-B505-4344-82FD-25993B738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Approach #1. </a:t>
            </a:r>
            <a:r>
              <a:rPr lang="en-US" altLang="en-US" b="1"/>
              <a:t>Hardware-Managed</a:t>
            </a:r>
            <a:r>
              <a:rPr lang="en-US" altLang="en-US"/>
              <a:t> (e.g., x86)</a:t>
            </a:r>
          </a:p>
          <a:p>
            <a:pPr lvl="1"/>
            <a:r>
              <a:rPr lang="en-US" altLang="en-US"/>
              <a:t>The hardware does the </a:t>
            </a:r>
            <a:r>
              <a:rPr lang="en-US" altLang="en-US" b="1"/>
              <a:t>page walk</a:t>
            </a:r>
          </a:p>
          <a:p>
            <a:pPr lvl="1"/>
            <a:r>
              <a:rPr lang="en-US" altLang="en-US"/>
              <a:t>The hardware fetches the PTE and inserts it into the TLB</a:t>
            </a:r>
          </a:p>
          <a:p>
            <a:pPr lvl="2"/>
            <a:r>
              <a:rPr lang="en-US" altLang="en-US"/>
              <a:t>If the TLB is full, the entry </a:t>
            </a:r>
            <a:r>
              <a:rPr lang="en-US" altLang="en-US" b="1"/>
              <a:t>replaces</a:t>
            </a:r>
            <a:r>
              <a:rPr lang="en-US" altLang="en-US"/>
              <a:t> another entry</a:t>
            </a:r>
          </a:p>
          <a:p>
            <a:pPr lvl="1"/>
            <a:r>
              <a:rPr lang="en-US" altLang="en-US"/>
              <a:t>Done transparently to system software</a:t>
            </a:r>
          </a:p>
          <a:p>
            <a:endParaRPr lang="en-US" altLang="en-US"/>
          </a:p>
          <a:p>
            <a:r>
              <a:rPr lang="en-US" altLang="en-US"/>
              <a:t>Approach #2. </a:t>
            </a:r>
            <a:r>
              <a:rPr lang="en-US" altLang="en-US" b="1"/>
              <a:t>Software-Managed</a:t>
            </a:r>
            <a:r>
              <a:rPr lang="en-US" altLang="en-US"/>
              <a:t> (e.g., MIPS)</a:t>
            </a:r>
          </a:p>
          <a:p>
            <a:pPr lvl="1"/>
            <a:r>
              <a:rPr lang="en-US" altLang="en-US"/>
              <a:t>The hardware raises an exception</a:t>
            </a:r>
          </a:p>
          <a:p>
            <a:pPr lvl="1"/>
            <a:r>
              <a:rPr lang="en-US" altLang="en-US"/>
              <a:t>The operating system does the </a:t>
            </a:r>
            <a:r>
              <a:rPr lang="en-US" altLang="en-US" b="1"/>
              <a:t>page walk</a:t>
            </a:r>
          </a:p>
          <a:p>
            <a:pPr lvl="1"/>
            <a:r>
              <a:rPr lang="en-US" altLang="en-US"/>
              <a:t>The operating system fetches the PTE</a:t>
            </a:r>
          </a:p>
          <a:p>
            <a:pPr lvl="1"/>
            <a:r>
              <a:rPr lang="en-US" altLang="en-US"/>
              <a:t>The operating system inserts/evicts entries in the TLB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563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itle 1">
            <a:extLst>
              <a:ext uri="{FF2B5EF4-FFF2-40B4-BE49-F238E27FC236}">
                <a16:creationId xmlns:a16="http://schemas.microsoft.com/office/drawing/2014/main" id="{443175F9-8481-E143-97E3-7811CDAC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Handling TLB Misses (III</a:t>
            </a:r>
            <a:r>
              <a:rPr lang="en-US" altLang="ja-JP"/>
              <a:t>)</a:t>
            </a: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F039F-AADF-1647-B455-10AA87CD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Hardware-Managed TLB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No exception on TLB miss. Instruction just stalls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Independent instructions may continue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No extra instructions/data brought into caches.</a:t>
            </a:r>
          </a:p>
          <a:p>
            <a:pPr lvl="1"/>
            <a:r>
              <a:rPr lang="en-US" altLang="en-US">
                <a:solidFill>
                  <a:srgbClr val="FF0000"/>
                </a:solidFill>
              </a:rPr>
              <a:t>Con: Page directory/table organization is etched into the system: OS has little flexibility in deciding these</a:t>
            </a:r>
          </a:p>
          <a:p>
            <a:endParaRPr lang="en-US" altLang="en-US"/>
          </a:p>
          <a:p>
            <a:r>
              <a:rPr lang="en-US" altLang="en-US"/>
              <a:t>Software-Managed TLB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The OS can define page table oganization</a:t>
            </a:r>
          </a:p>
          <a:p>
            <a:pPr lvl="1"/>
            <a:r>
              <a:rPr lang="en-US" altLang="en-US">
                <a:solidFill>
                  <a:srgbClr val="0070C0"/>
                </a:solidFill>
              </a:rPr>
              <a:t>Pro: More sophisticated TLB replacement policies are possible</a:t>
            </a:r>
          </a:p>
          <a:p>
            <a:pPr lvl="1"/>
            <a:r>
              <a:rPr lang="en-US" altLang="en-US">
                <a:solidFill>
                  <a:srgbClr val="FF0000"/>
                </a:solidFill>
              </a:rPr>
              <a:t>Con: Need to generate an exception </a:t>
            </a:r>
            <a:r>
              <a:rPr lang="en-US" altLang="en-US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altLang="en-US">
                <a:solidFill>
                  <a:srgbClr val="FF0000"/>
                </a:solidFill>
              </a:rPr>
              <a:t>performance overhead due to pipeline flush, exception handler execution, extra instructions brought to caches </a:t>
            </a:r>
          </a:p>
        </p:txBody>
      </p:sp>
    </p:spTree>
    <p:extLst>
      <p:ext uri="{BB962C8B-B14F-4D97-AF65-F5344CB8AC3E}">
        <p14:creationId xmlns:p14="http://schemas.microsoft.com/office/powerpoint/2010/main" val="328550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itle 1">
            <a:extLst>
              <a:ext uri="{FF2B5EF4-FFF2-40B4-BE49-F238E27FC236}">
                <a16:creationId xmlns:a16="http://schemas.microsoft.com/office/drawing/2014/main" id="{15412452-B3B3-2B40-82D5-B9D6FE83A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Virtual Memory Issue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B482A-CC73-2A49-A6D0-6919CD1FE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/>
              <a:t>When do we do the address translation?</a:t>
            </a:r>
          </a:p>
          <a:p>
            <a:pPr lvl="1"/>
            <a:r>
              <a:rPr lang="en-US" altLang="en-US"/>
              <a:t>Before or after accessing the L1 cache?</a:t>
            </a:r>
          </a:p>
          <a:p>
            <a:pPr lvl="1"/>
            <a:endParaRPr lang="en-US" altLang="en-US"/>
          </a:p>
        </p:txBody>
      </p:sp>
      <p:sp>
        <p:nvSpPr>
          <p:cNvPr id="209923" name="Slide Number Placeholder 3">
            <a:extLst>
              <a:ext uri="{FF2B5EF4-FFF2-40B4-BE49-F238E27FC236}">
                <a16:creationId xmlns:a16="http://schemas.microsoft.com/office/drawing/2014/main" id="{F2B34221-897A-C440-A2BE-46DCCE869E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55347A-2041-9A4A-8AD2-65AB14ADB78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6651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5" name="Rectangle 4">
            <a:extLst>
              <a:ext uri="{FF2B5EF4-FFF2-40B4-BE49-F238E27FC236}">
                <a16:creationId xmlns:a16="http://schemas.microsoft.com/office/drawing/2014/main" id="{461B708F-2442-7C44-9659-5E3F3550BEF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68475"/>
            <a:ext cx="8428037" cy="822325"/>
          </a:xfrm>
        </p:spPr>
        <p:txBody>
          <a:bodyPr/>
          <a:lstStyle/>
          <a:p>
            <a:pPr algn="ctr" eaLnBrk="1" hangingPunct="1"/>
            <a:r>
              <a:rPr lang="en-US" altLang="en-US" sz="4000">
                <a:ea typeface="ＭＳ Ｐゴシック" panose="020B0600070205080204" pitchFamily="34" charset="-128"/>
              </a:rPr>
              <a:t>Virtual Memory and Cache Interaction</a:t>
            </a:r>
          </a:p>
        </p:txBody>
      </p:sp>
      <p:sp>
        <p:nvSpPr>
          <p:cNvPr id="344066" name="Rectangle 5">
            <a:extLst>
              <a:ext uri="{FF2B5EF4-FFF2-40B4-BE49-F238E27FC236}">
                <a16:creationId xmlns:a16="http://schemas.microsoft.com/office/drawing/2014/main" id="{2403F547-7455-5840-8D7A-70F6E75E313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1317969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Title 1">
            <a:extLst>
              <a:ext uri="{FF2B5EF4-FFF2-40B4-BE49-F238E27FC236}">
                <a16:creationId xmlns:a16="http://schemas.microsoft.com/office/drawing/2014/main" id="{A6BC84DC-DE73-6A45-B122-0E5B7017B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Address Translation and Caching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CDB0A-D8B9-0844-A233-A771FDEB5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When do we do the address translation?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Before or after accessing the L1 cache?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In other words, is the cache virtually addressed or physically addressed?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Virtual versus physical cache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What are the issues with a virtually addressed cache?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 problem: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Two different virtual addresses can map to the same physical address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same physical address can be present in multiple locations in the cache  can lead to inconsistency in data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5091" name="Slide Number Placeholder 3">
            <a:extLst>
              <a:ext uri="{FF2B5EF4-FFF2-40B4-BE49-F238E27FC236}">
                <a16:creationId xmlns:a16="http://schemas.microsoft.com/office/drawing/2014/main" id="{41DF8C4E-6D58-7843-96B5-DF7BD5844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7E1326-C586-BA4A-841B-83B47FBDBD82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397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3" name="Title 1">
            <a:extLst>
              <a:ext uri="{FF2B5EF4-FFF2-40B4-BE49-F238E27FC236}">
                <a16:creationId xmlns:a16="http://schemas.microsoft.com/office/drawing/2014/main" id="{F693CCCB-804A-4146-950B-ACECF4609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Homonyms and Synonyms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094F2-7198-4245-9855-D567C7E67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Homonym: Same VA can map to two different PAs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Why?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VA is in different processes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Synonym: Different VAs can map to the same PA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Why? 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Different pages can share the same physical frame within or across processes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</a:rPr>
              <a:t>Reasons: shared libraries, shared data, copy-on-write pages within the same process, …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Do homonyms and synonyms create problems when we have a cache?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Is the cache virtually or physically addressed?</a:t>
            </a:r>
          </a:p>
        </p:txBody>
      </p:sp>
      <p:sp>
        <p:nvSpPr>
          <p:cNvPr id="346115" name="Slide Number Placeholder 3">
            <a:extLst>
              <a:ext uri="{FF2B5EF4-FFF2-40B4-BE49-F238E27FC236}">
                <a16:creationId xmlns:a16="http://schemas.microsoft.com/office/drawing/2014/main" id="{B05AC425-6A6C-C647-B3F7-3723ADC0D4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E9615D-B2D4-2F42-A2B1-52A11F391B6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4822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Title 1">
            <a:extLst>
              <a:ext uri="{FF2B5EF4-FFF2-40B4-BE49-F238E27FC236}">
                <a16:creationId xmlns:a16="http://schemas.microsoft.com/office/drawing/2014/main" id="{1A943241-1324-3346-A549-43722A40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Cache-VM Interaction</a:t>
            </a:r>
          </a:p>
        </p:txBody>
      </p:sp>
      <p:sp>
        <p:nvSpPr>
          <p:cNvPr id="347138" name="Slide Number Placeholder 3">
            <a:extLst>
              <a:ext uri="{FF2B5EF4-FFF2-40B4-BE49-F238E27FC236}">
                <a16:creationId xmlns:a16="http://schemas.microsoft.com/office/drawing/2014/main" id="{E3AEA307-ADA7-804E-A430-B526F8B2E5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250F02-7F4E-244D-B6EA-46DC53682B9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1B37F544-37EB-7549-AF1D-CB4729338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0" name="Rectangle 4">
            <a:extLst>
              <a:ext uri="{FF2B5EF4-FFF2-40B4-BE49-F238E27FC236}">
                <a16:creationId xmlns:a16="http://schemas.microsoft.com/office/drawing/2014/main" id="{45037B23-27AE-A34E-87CB-8FC5CA937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sp>
        <p:nvSpPr>
          <p:cNvPr id="41" name="Rectangle 5">
            <a:extLst>
              <a:ext uri="{FF2B5EF4-FFF2-40B4-BE49-F238E27FC236}">
                <a16:creationId xmlns:a16="http://schemas.microsoft.com/office/drawing/2014/main" id="{04CDB4EB-37E8-0942-9BA2-5C2E63703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cxnSp>
        <p:nvCxnSpPr>
          <p:cNvPr id="347142" name="AutoShape 6">
            <a:extLst>
              <a:ext uri="{FF2B5EF4-FFF2-40B4-BE49-F238E27FC236}">
                <a16:creationId xmlns:a16="http://schemas.microsoft.com/office/drawing/2014/main" id="{D9A44D76-59CD-6D49-BCAD-1198B2872AB5}"/>
              </a:ext>
            </a:extLst>
          </p:cNvPr>
          <p:cNvCxnSpPr>
            <a:cxnSpLocks noChangeShapeType="1"/>
            <a:stCxn id="39" idx="2"/>
            <a:endCxn id="40" idx="0"/>
          </p:cNvCxnSpPr>
          <p:nvPr/>
        </p:nvCxnSpPr>
        <p:spPr bwMode="auto">
          <a:xfrm rot="5400000">
            <a:off x="1128713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43" name="AutoShape 7">
            <a:extLst>
              <a:ext uri="{FF2B5EF4-FFF2-40B4-BE49-F238E27FC236}">
                <a16:creationId xmlns:a16="http://schemas.microsoft.com/office/drawing/2014/main" id="{A0EAB0AE-00AB-F94C-BEB7-FE97866D1188}"/>
              </a:ext>
            </a:extLst>
          </p:cNvPr>
          <p:cNvCxnSpPr>
            <a:cxnSpLocks noChangeShapeType="1"/>
            <a:stCxn id="40" idx="2"/>
            <a:endCxn id="41" idx="0"/>
          </p:cNvCxnSpPr>
          <p:nvPr/>
        </p:nvCxnSpPr>
        <p:spPr bwMode="auto">
          <a:xfrm rot="5400000">
            <a:off x="1114425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Rectangle 8">
            <a:extLst>
              <a:ext uri="{FF2B5EF4-FFF2-40B4-BE49-F238E27FC236}">
                <a16:creationId xmlns:a16="http://schemas.microsoft.com/office/drawing/2014/main" id="{1AAA41A9-3AF8-5B4B-8E0F-B5ECDF5E6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45" name="AutoShape 9">
            <a:extLst>
              <a:ext uri="{FF2B5EF4-FFF2-40B4-BE49-F238E27FC236}">
                <a16:creationId xmlns:a16="http://schemas.microsoft.com/office/drawing/2014/main" id="{B3828B7A-CF12-954B-970D-7A5C04FD45FF}"/>
              </a:ext>
            </a:extLst>
          </p:cNvPr>
          <p:cNvCxnSpPr>
            <a:cxnSpLocks noChangeShapeType="1"/>
            <a:stCxn id="41" idx="2"/>
            <a:endCxn id="44" idx="0"/>
          </p:cNvCxnSpPr>
          <p:nvPr/>
        </p:nvCxnSpPr>
        <p:spPr bwMode="auto">
          <a:xfrm rot="5400000">
            <a:off x="1128713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46" name="Text Box 10">
            <a:extLst>
              <a:ext uri="{FF2B5EF4-FFF2-40B4-BE49-F238E27FC236}">
                <a16:creationId xmlns:a16="http://schemas.microsoft.com/office/drawing/2014/main" id="{D3E0E203-AFD6-E743-8ACA-2AACE6096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6370638"/>
            <a:ext cx="1965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physical cache</a:t>
            </a:r>
          </a:p>
        </p:txBody>
      </p:sp>
      <p:sp>
        <p:nvSpPr>
          <p:cNvPr id="47" name="Rectangle 11">
            <a:extLst>
              <a:ext uri="{FF2B5EF4-FFF2-40B4-BE49-F238E27FC236}">
                <a16:creationId xmlns:a16="http://schemas.microsoft.com/office/drawing/2014/main" id="{09B3790A-7BEB-FB4C-A9DC-5BD61FC45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48" name="Rectangle 12">
            <a:extLst>
              <a:ext uri="{FF2B5EF4-FFF2-40B4-BE49-F238E27FC236}">
                <a16:creationId xmlns:a16="http://schemas.microsoft.com/office/drawing/2014/main" id="{261A99DE-93A5-3149-B3A4-50966825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25146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49" name="Rectangle 13">
            <a:extLst>
              <a:ext uri="{FF2B5EF4-FFF2-40B4-BE49-F238E27FC236}">
                <a16:creationId xmlns:a16="http://schemas.microsoft.com/office/drawing/2014/main" id="{CE6A6E69-9819-7B4E-A1FA-E3349F878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39147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50" name="AutoShape 14">
            <a:extLst>
              <a:ext uri="{FF2B5EF4-FFF2-40B4-BE49-F238E27FC236}">
                <a16:creationId xmlns:a16="http://schemas.microsoft.com/office/drawing/2014/main" id="{7586A865-8C25-6440-AABB-068FE3C4C0C3}"/>
              </a:ext>
            </a:extLst>
          </p:cNvPr>
          <p:cNvCxnSpPr>
            <a:cxnSpLocks noChangeShapeType="1"/>
            <a:stCxn id="47" idx="2"/>
            <a:endCxn id="48" idx="0"/>
          </p:cNvCxnSpPr>
          <p:nvPr/>
        </p:nvCxnSpPr>
        <p:spPr bwMode="auto">
          <a:xfrm rot="5400000">
            <a:off x="4033838" y="2324100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51" name="AutoShape 15">
            <a:extLst>
              <a:ext uri="{FF2B5EF4-FFF2-40B4-BE49-F238E27FC236}">
                <a16:creationId xmlns:a16="http://schemas.microsoft.com/office/drawing/2014/main" id="{9B602249-3F0F-AA41-9760-0CAE6DDC7387}"/>
              </a:ext>
            </a:extLst>
          </p:cNvPr>
          <p:cNvCxnSpPr>
            <a:cxnSpLocks noChangeShapeType="1"/>
            <a:stCxn id="48" idx="2"/>
            <a:endCxn id="49" idx="0"/>
          </p:cNvCxnSpPr>
          <p:nvPr/>
        </p:nvCxnSpPr>
        <p:spPr bwMode="auto">
          <a:xfrm rot="5400000">
            <a:off x="4019550" y="3709988"/>
            <a:ext cx="390525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Rectangle 16">
            <a:extLst>
              <a:ext uri="{FF2B5EF4-FFF2-40B4-BE49-F238E27FC236}">
                <a16:creationId xmlns:a16="http://schemas.microsoft.com/office/drawing/2014/main" id="{148C63F5-B531-6B41-9FBD-67F6BC2DA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53" name="AutoShape 17">
            <a:extLst>
              <a:ext uri="{FF2B5EF4-FFF2-40B4-BE49-F238E27FC236}">
                <a16:creationId xmlns:a16="http://schemas.microsoft.com/office/drawing/2014/main" id="{7E17916E-22F6-D44E-99A0-94585AC2C168}"/>
              </a:ext>
            </a:extLst>
          </p:cNvPr>
          <p:cNvCxnSpPr>
            <a:cxnSpLocks noChangeShapeType="1"/>
            <a:stCxn id="49" idx="2"/>
            <a:endCxn id="52" idx="0"/>
          </p:cNvCxnSpPr>
          <p:nvPr/>
        </p:nvCxnSpPr>
        <p:spPr bwMode="auto">
          <a:xfrm rot="5400000">
            <a:off x="4033838" y="5095875"/>
            <a:ext cx="3619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54" name="Text Box 18">
            <a:extLst>
              <a:ext uri="{FF2B5EF4-FFF2-40B4-BE49-F238E27FC236}">
                <a16:creationId xmlns:a16="http://schemas.microsoft.com/office/drawing/2014/main" id="{EC5DB4AB-22BD-894F-8D18-8B9B3717E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775" y="6370638"/>
            <a:ext cx="2314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 (L1) cache</a:t>
            </a:r>
          </a:p>
        </p:txBody>
      </p:sp>
      <p:sp>
        <p:nvSpPr>
          <p:cNvPr id="347155" name="Text Box 19">
            <a:extLst>
              <a:ext uri="{FF2B5EF4-FFF2-40B4-BE49-F238E27FC236}">
                <a16:creationId xmlns:a16="http://schemas.microsoft.com/office/drawing/2014/main" id="{2C9F2E48-23D4-6F4A-BE3A-7BF1F1504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450" y="25955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56" name="Text Box 20">
            <a:extLst>
              <a:ext uri="{FF2B5EF4-FFF2-40B4-BE49-F238E27FC236}">
                <a16:creationId xmlns:a16="http://schemas.microsoft.com/office/drawing/2014/main" id="{1659F6D4-B2C3-CD43-867B-010270AF1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725" y="29765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sp>
        <p:nvSpPr>
          <p:cNvPr id="57" name="Rectangle 21">
            <a:extLst>
              <a:ext uri="{FF2B5EF4-FFF2-40B4-BE49-F238E27FC236}">
                <a16:creationId xmlns:a16="http://schemas.microsoft.com/office/drawing/2014/main" id="{62B42D1F-A80F-AE40-A0DD-5A51A1F41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1143000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CPU</a:t>
            </a:r>
          </a:p>
        </p:txBody>
      </p:sp>
      <p:sp>
        <p:nvSpPr>
          <p:cNvPr id="58" name="Rectangle 22">
            <a:extLst>
              <a:ext uri="{FF2B5EF4-FFF2-40B4-BE49-F238E27FC236}">
                <a16:creationId xmlns:a16="http://schemas.microsoft.com/office/drawing/2014/main" id="{0172C3A0-B004-5947-8846-7F9A8C6F4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cache</a:t>
            </a:r>
          </a:p>
        </p:txBody>
      </p:sp>
      <p:sp>
        <p:nvSpPr>
          <p:cNvPr id="59" name="Rectangle 23">
            <a:extLst>
              <a:ext uri="{FF2B5EF4-FFF2-40B4-BE49-F238E27FC236}">
                <a16:creationId xmlns:a16="http://schemas.microsoft.com/office/drawing/2014/main" id="{7E8DFDFF-2E6B-1F41-A620-B9C143330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1413" y="3084513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tlb</a:t>
            </a:r>
          </a:p>
        </p:txBody>
      </p:sp>
      <p:cxnSp>
        <p:nvCxnSpPr>
          <p:cNvPr id="347160" name="AutoShape 24">
            <a:extLst>
              <a:ext uri="{FF2B5EF4-FFF2-40B4-BE49-F238E27FC236}">
                <a16:creationId xmlns:a16="http://schemas.microsoft.com/office/drawing/2014/main" id="{C8F4B99F-C379-0047-BBD9-C790D9B8A4DB}"/>
              </a:ext>
            </a:extLst>
          </p:cNvPr>
          <p:cNvCxnSpPr>
            <a:cxnSpLocks noChangeShapeType="1"/>
            <a:stCxn id="57" idx="2"/>
            <a:endCxn id="58" idx="0"/>
          </p:cNvCxnSpPr>
          <p:nvPr/>
        </p:nvCxnSpPr>
        <p:spPr bwMode="auto">
          <a:xfrm rot="5400000">
            <a:off x="6532562" y="2278063"/>
            <a:ext cx="931863" cy="661988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7161" name="AutoShape 25">
            <a:extLst>
              <a:ext uri="{FF2B5EF4-FFF2-40B4-BE49-F238E27FC236}">
                <a16:creationId xmlns:a16="http://schemas.microsoft.com/office/drawing/2014/main" id="{E034E93C-3715-744F-8E58-AA8C50C64B43}"/>
              </a:ext>
            </a:extLst>
          </p:cNvPr>
          <p:cNvCxnSpPr>
            <a:cxnSpLocks noChangeShapeType="1"/>
            <a:stCxn id="58" idx="2"/>
            <a:endCxn id="62" idx="0"/>
          </p:cNvCxnSpPr>
          <p:nvPr/>
        </p:nvCxnSpPr>
        <p:spPr bwMode="auto">
          <a:xfrm rot="16200000" flipH="1">
            <a:off x="6402388" y="4349750"/>
            <a:ext cx="1192212" cy="661988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26">
            <a:extLst>
              <a:ext uri="{FF2B5EF4-FFF2-40B4-BE49-F238E27FC236}">
                <a16:creationId xmlns:a16="http://schemas.microsoft.com/office/drawing/2014/main" id="{0BACBFD8-81D6-574D-B199-C1EA7109D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4188" y="5286375"/>
            <a:ext cx="990600" cy="990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lower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rPr>
              <a:t>hier.</a:t>
            </a:r>
          </a:p>
        </p:txBody>
      </p:sp>
      <p:cxnSp>
        <p:nvCxnSpPr>
          <p:cNvPr id="347163" name="AutoShape 27">
            <a:extLst>
              <a:ext uri="{FF2B5EF4-FFF2-40B4-BE49-F238E27FC236}">
                <a16:creationId xmlns:a16="http://schemas.microsoft.com/office/drawing/2014/main" id="{EABDA9E3-CF04-5941-A3F4-577A4655B6E8}"/>
              </a:ext>
            </a:extLst>
          </p:cNvPr>
          <p:cNvCxnSpPr>
            <a:cxnSpLocks noChangeShapeType="1"/>
            <a:stCxn id="59" idx="2"/>
            <a:endCxn id="62" idx="0"/>
          </p:cNvCxnSpPr>
          <p:nvPr/>
        </p:nvCxnSpPr>
        <p:spPr bwMode="auto">
          <a:xfrm rot="5400000">
            <a:off x="7061995" y="4352131"/>
            <a:ext cx="1192212" cy="657225"/>
          </a:xfrm>
          <a:prstGeom prst="bentConnector3">
            <a:avLst>
              <a:gd name="adj1" fmla="val 49935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7164" name="Text Box 28">
            <a:extLst>
              <a:ext uri="{FF2B5EF4-FFF2-40B4-BE49-F238E27FC236}">
                <a16:creationId xmlns:a16="http://schemas.microsoft.com/office/drawing/2014/main" id="{FDFC6F7C-269A-2D44-9DD4-4FA71D4FC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6396038"/>
            <a:ext cx="2873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virtual-physical cache</a:t>
            </a:r>
          </a:p>
        </p:txBody>
      </p:sp>
      <p:sp>
        <p:nvSpPr>
          <p:cNvPr id="347165" name="Text Box 29">
            <a:extLst>
              <a:ext uri="{FF2B5EF4-FFF2-40B4-BE49-F238E27FC236}">
                <a16:creationId xmlns:a16="http://schemas.microsoft.com/office/drawing/2014/main" id="{7315784C-62E2-0F4D-9343-661C99F8E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3600" y="3205163"/>
            <a:ext cx="439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66" name="Text Box 30">
            <a:extLst>
              <a:ext uri="{FF2B5EF4-FFF2-40B4-BE49-F238E27FC236}">
                <a16:creationId xmlns:a16="http://schemas.microsoft.com/office/drawing/2014/main" id="{FCAC55F2-AE24-7B42-8517-2EB5AE7F2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3125" y="358616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  <p:cxnSp>
        <p:nvCxnSpPr>
          <p:cNvPr id="347167" name="AutoShape 31">
            <a:extLst>
              <a:ext uri="{FF2B5EF4-FFF2-40B4-BE49-F238E27FC236}">
                <a16:creationId xmlns:a16="http://schemas.microsoft.com/office/drawing/2014/main" id="{E359F68D-130C-0343-87BE-D666E1414FA7}"/>
              </a:ext>
            </a:extLst>
          </p:cNvPr>
          <p:cNvCxnSpPr>
            <a:cxnSpLocks noChangeShapeType="1"/>
            <a:stCxn id="57" idx="2"/>
            <a:endCxn id="59" idx="0"/>
          </p:cNvCxnSpPr>
          <p:nvPr/>
        </p:nvCxnSpPr>
        <p:spPr bwMode="auto">
          <a:xfrm rot="16200000" flipH="1">
            <a:off x="7192169" y="2280444"/>
            <a:ext cx="931863" cy="657225"/>
          </a:xfrm>
          <a:prstGeom prst="bentConnector3">
            <a:avLst>
              <a:gd name="adj1" fmla="val 49917"/>
            </a:avLst>
          </a:prstGeom>
          <a:noFill/>
          <a:ln w="1905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Line 32">
            <a:extLst>
              <a:ext uri="{FF2B5EF4-FFF2-40B4-BE49-F238E27FC236}">
                <a16:creationId xmlns:a16="http://schemas.microsoft.com/office/drawing/2014/main" id="{B74CC46C-4872-6F4E-8E08-7A707788F48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" y="29718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9" name="Line 33">
            <a:extLst>
              <a:ext uri="{FF2B5EF4-FFF2-40B4-BE49-F238E27FC236}">
                <a16:creationId xmlns:a16="http://schemas.microsoft.com/office/drawing/2014/main" id="{71A76322-A56F-6046-8A85-6E8E1F36A76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4419600"/>
            <a:ext cx="20574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0" name="Line 34">
            <a:extLst>
              <a:ext uri="{FF2B5EF4-FFF2-40B4-BE49-F238E27FC236}">
                <a16:creationId xmlns:a16="http://schemas.microsoft.com/office/drawing/2014/main" id="{0FB2D7A2-0C23-3C43-ADA1-CC52C5ECB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3581400"/>
            <a:ext cx="16002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7171" name="Text Box 35">
            <a:extLst>
              <a:ext uri="{FF2B5EF4-FFF2-40B4-BE49-F238E27FC236}">
                <a16:creationId xmlns:a16="http://schemas.microsoft.com/office/drawing/2014/main" id="{8BB5B214-61E6-EE41-A963-9DEA9C72C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8700" y="4057650"/>
            <a:ext cx="439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VA</a:t>
            </a:r>
          </a:p>
        </p:txBody>
      </p:sp>
      <p:sp>
        <p:nvSpPr>
          <p:cNvPr id="347172" name="Text Box 36">
            <a:extLst>
              <a:ext uri="{FF2B5EF4-FFF2-40B4-BE49-F238E27FC236}">
                <a16:creationId xmlns:a16="http://schemas.microsoft.com/office/drawing/2014/main" id="{863189F6-E8CF-1F4B-BECF-2E9E651F7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9975" y="4438650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PA</a:t>
            </a:r>
          </a:p>
        </p:txBody>
      </p:sp>
    </p:spTree>
    <p:extLst>
      <p:ext uri="{BB962C8B-B14F-4D97-AF65-F5344CB8AC3E}">
        <p14:creationId xmlns:p14="http://schemas.microsoft.com/office/powerpoint/2010/main" val="1876207863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1" name="Title 1">
            <a:extLst>
              <a:ext uri="{FF2B5EF4-FFF2-40B4-BE49-F238E27FC236}">
                <a16:creationId xmlns:a16="http://schemas.microsoft.com/office/drawing/2014/main" id="{6F91E142-F87C-4841-AA42-8742FDF2A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Physical Cache</a:t>
            </a:r>
          </a:p>
        </p:txBody>
      </p:sp>
      <p:sp>
        <p:nvSpPr>
          <p:cNvPr id="348162" name="Slide Number Placeholder 3">
            <a:extLst>
              <a:ext uri="{FF2B5EF4-FFF2-40B4-BE49-F238E27FC236}">
                <a16:creationId xmlns:a16="http://schemas.microsoft.com/office/drawing/2014/main" id="{DE876519-D5A3-624B-80E6-5FE50C1E3D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834FAE-BA04-4747-82F1-EC110BEBB4A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348163" name="Picture 4">
            <a:extLst>
              <a:ext uri="{FF2B5EF4-FFF2-40B4-BE49-F238E27FC236}">
                <a16:creationId xmlns:a16="http://schemas.microsoft.com/office/drawing/2014/main" id="{FCF2DDD7-26A4-FB41-8BA3-EA74F95B0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990600"/>
            <a:ext cx="6832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220288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22247</TotalTime>
  <Words>5217</Words>
  <Application>Microsoft Macintosh PowerPoint</Application>
  <PresentationFormat>On-screen Show (4:3)</PresentationFormat>
  <Paragraphs>1126</Paragraphs>
  <Slides>109</Slides>
  <Notes>42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109</vt:i4>
      </vt:variant>
    </vt:vector>
  </HeadingPairs>
  <TitlesOfParts>
    <vt:vector size="141" baseType="lpstr">
      <vt:lpstr>ＭＳ Ｐゴシック</vt:lpstr>
      <vt:lpstr>ＭＳ Ｐゴシック</vt:lpstr>
      <vt:lpstr>Arial</vt:lpstr>
      <vt:lpstr>Calibri</vt:lpstr>
      <vt:lpstr>Calibri Light</vt:lpstr>
      <vt:lpstr>Cambria Math</vt:lpstr>
      <vt:lpstr>Consolas</vt:lpstr>
      <vt:lpstr>Courier New</vt:lpstr>
      <vt:lpstr>Garamond</vt:lpstr>
      <vt:lpstr>Helvetica</vt:lpstr>
      <vt:lpstr>Symbol</vt:lpstr>
      <vt:lpstr>Tahoma</vt:lpstr>
      <vt:lpstr>Verdana</vt:lpstr>
      <vt:lpstr>Wingdings</vt:lpstr>
      <vt:lpstr>Edge</vt:lpstr>
      <vt:lpstr>1_Edge</vt:lpstr>
      <vt:lpstr>3_Edge</vt:lpstr>
      <vt:lpstr>5_Edge</vt:lpstr>
      <vt:lpstr>2_Edge</vt:lpstr>
      <vt:lpstr>4_Edge</vt:lpstr>
      <vt:lpstr>12_Edge</vt:lpstr>
      <vt:lpstr>6_Edge</vt:lpstr>
      <vt:lpstr>7_Edge</vt:lpstr>
      <vt:lpstr>9_Edge</vt:lpstr>
      <vt:lpstr>10_Edge</vt:lpstr>
      <vt:lpstr>11_Edge</vt:lpstr>
      <vt:lpstr>24_Office Theme</vt:lpstr>
      <vt:lpstr>25_Office Theme</vt:lpstr>
      <vt:lpstr>95_Edge</vt:lpstr>
      <vt:lpstr>139_Edge</vt:lpstr>
      <vt:lpstr>98_Edge</vt:lpstr>
      <vt:lpstr>VISIO</vt:lpstr>
      <vt:lpstr>Design of Digital Circuits Lecture 25: Virtual Memory II </vt:lpstr>
      <vt:lpstr>Readings</vt:lpstr>
      <vt:lpstr>Recall: Virtual Memory</vt:lpstr>
      <vt:lpstr>Recall: A System with Physical Memory Only</vt:lpstr>
      <vt:lpstr>A System with Virtual Memory (Page based)</vt:lpstr>
      <vt:lpstr>Recall: Virtual Memory Definitions</vt:lpstr>
      <vt:lpstr>Recall: Virtual and Physical Addresses</vt:lpstr>
      <vt:lpstr>Recall: Address Translation</vt:lpstr>
      <vt:lpstr>Recall: Virtual Memory Example</vt:lpstr>
      <vt:lpstr>Recall: Virtual Memory Example</vt:lpstr>
      <vt:lpstr>Recall: Virtual Memory Mapping Example</vt:lpstr>
      <vt:lpstr>How Do We Translate Addresses?</vt:lpstr>
      <vt:lpstr>Page Table Address Translation Example</vt:lpstr>
      <vt:lpstr>Page Table Address Translation Example 1</vt:lpstr>
      <vt:lpstr>Page Table Address Translation Example 1</vt:lpstr>
      <vt:lpstr>Page Table Address Translation Example 2</vt:lpstr>
      <vt:lpstr>Page Table Address Translation Example 2</vt:lpstr>
      <vt:lpstr>Issue: Page Table Size</vt:lpstr>
      <vt:lpstr>Page Table Challenges</vt:lpstr>
      <vt:lpstr>Translation Lookaside Buffer (TLB)</vt:lpstr>
      <vt:lpstr>Translation Lookaside Buffer (TLB)</vt:lpstr>
      <vt:lpstr>Example Two-Entry TLB</vt:lpstr>
      <vt:lpstr>Virtual Memory Support and Examples</vt:lpstr>
      <vt:lpstr>Supporting Virtual Memory</vt:lpstr>
      <vt:lpstr>Address Translation</vt:lpstr>
      <vt:lpstr>What Is in a Page Table Entry (PTE)? </vt:lpstr>
      <vt:lpstr>Address Translation (I)</vt:lpstr>
      <vt:lpstr>Address Translation (II)</vt:lpstr>
      <vt:lpstr>Address Translation: Page Hit</vt:lpstr>
      <vt:lpstr>Address Translation: Page Fault</vt:lpstr>
      <vt:lpstr>Page Fault (“A Miss in Physical Memory”)</vt:lpstr>
      <vt:lpstr>Servicing a Page Fault</vt:lpstr>
      <vt:lpstr>Page Replacement Algorithms</vt:lpstr>
      <vt:lpstr>CLOCK Page Replacement Algorithm</vt:lpstr>
      <vt:lpstr>Cache versus Page Replacement</vt:lpstr>
      <vt:lpstr>Memory Protection</vt:lpstr>
      <vt:lpstr>Memory Protection</vt:lpstr>
      <vt:lpstr>Page Table is Per Process</vt:lpstr>
      <vt:lpstr>Access Protection/Control  via Virtual Memory</vt:lpstr>
      <vt:lpstr>Page-Level Access Control (Protection)</vt:lpstr>
      <vt:lpstr>Two Functions of Virtual Memory</vt:lpstr>
      <vt:lpstr>VM as a Tool for Memory Access Protection</vt:lpstr>
      <vt:lpstr>Privilege Levels in x86</vt:lpstr>
      <vt:lpstr>Page Level Protection in x86</vt:lpstr>
      <vt:lpstr>Food for Thought: What If?</vt:lpstr>
      <vt:lpstr>Remember RowHammer?</vt:lpstr>
      <vt:lpstr>Remember RowHammer?</vt:lpstr>
      <vt:lpstr>Modern DRAM is Prone to Disturbance Errors</vt:lpstr>
      <vt:lpstr>A Simple Program Can Induce Many Errors</vt:lpstr>
      <vt:lpstr>A Simple Program Can Induce Many Errors</vt:lpstr>
      <vt:lpstr>A Simple Program Can Induce Many Errors</vt:lpstr>
      <vt:lpstr>A Simple Program Can Induce Many Errors</vt:lpstr>
      <vt:lpstr>A Simple Program Can Induce Many Errors</vt:lpstr>
      <vt:lpstr>One Can Take Over an Otherwise-Secure System</vt:lpstr>
      <vt:lpstr>RowHammer Security Attack Example</vt:lpstr>
      <vt:lpstr>Security Implications</vt:lpstr>
      <vt:lpstr>Security Implications</vt:lpstr>
      <vt:lpstr>More Security Implications (I)</vt:lpstr>
      <vt:lpstr>More Security Implications (II)</vt:lpstr>
      <vt:lpstr>More Security Implications (III)</vt:lpstr>
      <vt:lpstr>More Security Implications (IV)</vt:lpstr>
      <vt:lpstr>More Security Implications (V)</vt:lpstr>
      <vt:lpstr>More Security Implications?</vt:lpstr>
      <vt:lpstr>Curious? First RowHammer Paper</vt:lpstr>
      <vt:lpstr>Curious? A RowHammer Retrospective</vt:lpstr>
      <vt:lpstr>Takeaway and Food for Thought</vt:lpstr>
      <vt:lpstr>Some Issues in Virtual Memory</vt:lpstr>
      <vt:lpstr>Three Major Issues </vt:lpstr>
      <vt:lpstr>Teaser: Virtual Memory Issue III</vt:lpstr>
      <vt:lpstr>Address Translation and Caching</vt:lpstr>
      <vt:lpstr>Cache-VM Interaction</vt:lpstr>
      <vt:lpstr>Virtual Memory  Summary</vt:lpstr>
      <vt:lpstr>Virtual Memory Summary</vt:lpstr>
      <vt:lpstr>Virtual Memory: Parting Thoughts</vt:lpstr>
      <vt:lpstr>Design of Digital Circuits Lecture 25: Virtual Memory II </vt:lpstr>
      <vt:lpstr>Some Issues in Virtual Memory</vt:lpstr>
      <vt:lpstr>Three Major Issues </vt:lpstr>
      <vt:lpstr>Virtual Memory Issue I</vt:lpstr>
      <vt:lpstr>Issue: Page Table Size</vt:lpstr>
      <vt:lpstr>Solution: Multi-Level Page Tables</vt:lpstr>
      <vt:lpstr>Page Table Access</vt:lpstr>
      <vt:lpstr>More on x86 Page Tables (I): Small Pages</vt:lpstr>
      <vt:lpstr>More on x86 Page Tables (II): Large Pages</vt:lpstr>
      <vt:lpstr>x86 Page Table Entries</vt:lpstr>
      <vt:lpstr>x86 PTE (4KB page)</vt:lpstr>
      <vt:lpstr>x86 Page Directory Entry (PDE)</vt:lpstr>
      <vt:lpstr>Four-level Paging in x86</vt:lpstr>
      <vt:lpstr>Four-level Paging and Extended Physical Address Space in x86</vt:lpstr>
      <vt:lpstr>Virtual Memory Issue II</vt:lpstr>
      <vt:lpstr>Speeding up Translation with a TLB</vt:lpstr>
      <vt:lpstr>Handling TLB Misses</vt:lpstr>
      <vt:lpstr>Handling TLB Misses (II)</vt:lpstr>
      <vt:lpstr>Handling TLB Misses (III)</vt:lpstr>
      <vt:lpstr>Virtual Memory Issue III</vt:lpstr>
      <vt:lpstr>Virtual Memory and Cache Interaction</vt:lpstr>
      <vt:lpstr>Address Translation and Caching</vt:lpstr>
      <vt:lpstr>Homonyms and Synonyms</vt:lpstr>
      <vt:lpstr>Cache-VM Interaction</vt:lpstr>
      <vt:lpstr>Physical Cache</vt:lpstr>
      <vt:lpstr>Virtual Cache</vt:lpstr>
      <vt:lpstr>Virtual-Physical Cache</vt:lpstr>
      <vt:lpstr>Virtually-Indexed Physically-Tagged </vt:lpstr>
      <vt:lpstr>Virtually-Indexed Physically-Tagged </vt:lpstr>
      <vt:lpstr>Some Solutions to the Synonym Problem</vt:lpstr>
      <vt:lpstr>An Exercise (I)</vt:lpstr>
      <vt:lpstr>An Exercise (II)</vt:lpstr>
      <vt:lpstr>PowerPoint Presentation</vt:lpstr>
      <vt:lpstr>An Exercise (Concluded)</vt:lpstr>
      <vt:lpstr>Some System Software Tasks for VM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872</cp:revision>
  <cp:lastPrinted>2012-02-06T05:16:11Z</cp:lastPrinted>
  <dcterms:created xsi:type="dcterms:W3CDTF">2010-09-08T00:51:32Z</dcterms:created>
  <dcterms:modified xsi:type="dcterms:W3CDTF">2019-05-24T13:31:45Z</dcterms:modified>
</cp:coreProperties>
</file>